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6400800" cy="7772400"/>
  <p:notesSz cx="64008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0060" y="2409444"/>
            <a:ext cx="544068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60120" y="4352544"/>
            <a:ext cx="448056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31F20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31F20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12750" y="2558762"/>
            <a:ext cx="2796540" cy="5020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273425" y="3303894"/>
            <a:ext cx="2672715" cy="4275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rgbClr val="231F20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5474" y="247371"/>
            <a:ext cx="3010535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231F20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9900" y="3318568"/>
            <a:ext cx="5461000" cy="4260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176272" y="7228332"/>
            <a:ext cx="2048256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20040" y="7228332"/>
            <a:ext cx="1472184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4608576" y="7228332"/>
            <a:ext cx="1472184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://bit.ly/yPjusy" TargetMode="External"/><Relationship Id="rId4" Type="http://schemas.openxmlformats.org/officeDocument/2006/relationships/hyperlink" Target="http://bit.ly/1RtRS1T" TargetMode="External"/><Relationship Id="rId5" Type="http://schemas.openxmlformats.org/officeDocument/2006/relationships/hyperlink" Target="http://bit.ly/1RrXzDO" TargetMode="External"/><Relationship Id="rId6" Type="http://schemas.openxmlformats.org/officeDocument/2006/relationships/hyperlink" Target="http://www.peter-lehmann-publishing.com/" TargetMode="External"/><Relationship Id="rId7" Type="http://schemas.openxmlformats.org/officeDocument/2006/relationships/hyperlink" Target="http://www.beyondmeds.com/" TargetMode="External"/><Relationship Id="rId8" Type="http://schemas.openxmlformats.org/officeDocument/2006/relationships/hyperlink" Target="http://bit.ly/zAMTRF" TargetMode="External"/><Relationship Id="rId9" Type="http://schemas.openxmlformats.org/officeDocument/2006/relationships/hyperlink" Target="http://www.willhall.net/comingoffmeds" TargetMode="External"/><Relationship Id="rId10" Type="http://schemas.openxmlformats.org/officeDocument/2006/relationships/hyperlink" Target="http://bit.ly/1UcVqNh" TargetMode="External"/><Relationship Id="rId11" Type="http://schemas.openxmlformats.org/officeDocument/2006/relationships/hyperlink" Target="http://bit.ly/GAM20" TargetMode="Externa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hyperlink" Target="http://www.theicarusproject.net/" TargetMode="External"/><Relationship Id="rId4" Type="http://schemas.openxmlformats.org/officeDocument/2006/relationships/hyperlink" Target="http://www.freedom-center.org/" TargetMode="Externa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/" TargetMode="External"/><Relationship Id="rId3" Type="http://schemas.openxmlformats.org/officeDocument/2006/relationships/image" Target="../media/image33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/" TargetMode="Externa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creativecommons.org/licenses/by-nc-nd/3.0/" TargetMode="External"/><Relationship Id="rId3" Type="http://schemas.openxmlformats.org/officeDocument/2006/relationships/hyperlink" Target="http://www.theicarusproject.net/" TargetMode="External"/><Relationship Id="rId4" Type="http://schemas.openxmlformats.org/officeDocument/2006/relationships/hyperlink" Target="mailto:info@theicarusproject.net" TargetMode="External"/><Relationship Id="rId5" Type="http://schemas.openxmlformats.org/officeDocument/2006/relationships/hyperlink" Target="http://www.freedom-center.org/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illhall.net/comingoffmeds" TargetMode="External"/><Relationship Id="rId3" Type="http://schemas.openxmlformats.org/officeDocument/2006/relationships/hyperlink" Target="http://bit.ly/yPjusy" TargetMode="External"/><Relationship Id="rId4" Type="http://schemas.openxmlformats.org/officeDocument/2006/relationships/hyperlink" Target="http://bit.ly/1RtRS1T" TargetMode="External"/><Relationship Id="rId5" Type="http://schemas.openxmlformats.org/officeDocument/2006/relationships/hyperlink" Target="http://bit.ly/1RrXzDO" TargetMode="External"/><Relationship Id="rId6" Type="http://schemas.openxmlformats.org/officeDocument/2006/relationships/hyperlink" Target="http://www.peter-lehmann-publishing.com/" TargetMode="External"/><Relationship Id="rId7" Type="http://schemas.openxmlformats.org/officeDocument/2006/relationships/hyperlink" Target="http://www.beyondmeds.com/" TargetMode="External"/><Relationship Id="rId8" Type="http://schemas.openxmlformats.org/officeDocument/2006/relationships/hyperlink" Target="http://bit.ly/zAMTRF" TargetMode="External"/><Relationship Id="rId9" Type="http://schemas.openxmlformats.org/officeDocument/2006/relationships/hyperlink" Target="http://bit.ly/1UcVqNh" TargetMode="External"/><Relationship Id="rId10" Type="http://schemas.openxmlformats.org/officeDocument/2006/relationships/hyperlink" Target="http://www.SurvingAntidepressants.org/" TargetMode="External"/><Relationship Id="rId11" Type="http://schemas.openxmlformats.org/officeDocument/2006/relationships/hyperlink" Target="http://bit.ly/GAM20" TargetMode="External"/><Relationship Id="rId12" Type="http://schemas.openxmlformats.org/officeDocument/2006/relationships/hyperlink" Target="http://www.benzobuddies.org/" TargetMode="External"/><Relationship Id="rId13" Type="http://schemas.openxmlformats.org/officeDocument/2006/relationships/hyperlink" Target="http://www.bcnc.org.uk/" TargetMode="External"/><Relationship Id="rId14" Type="http://schemas.openxmlformats.org/officeDocument/2006/relationships/hyperlink" Target="http://www.benzo.org.uk/" TargetMode="External"/><Relationship Id="rId15" Type="http://schemas.openxmlformats.org/officeDocument/2006/relationships/hyperlink" Target="http://benzowithdrawal.com/forum/" TargetMode="External"/><Relationship Id="rId16" Type="http://schemas.openxmlformats.org/officeDocument/2006/relationships/hyperlink" Target="http://www.btpinfo.org.uk/" TargetMode="External"/><Relationship Id="rId17" Type="http://schemas.openxmlformats.org/officeDocument/2006/relationships/hyperlink" Target="http://www.citawithdrawal.org.uk/" TargetMode="External"/><Relationship Id="rId18" Type="http://schemas.openxmlformats.org/officeDocument/2006/relationships/hyperlink" Target="http://www.peoplewho.org/documents/doingwithoutdrugs.htm" TargetMode="External"/><Relationship Id="rId19" Type="http://schemas.openxmlformats.org/officeDocument/2006/relationships/hyperlink" Target="http://www.mind.org.uk/NR/rdonlyres/" TargetMode="External"/><Relationship Id="rId20" Type="http://schemas.openxmlformats.org/officeDocument/2006/relationships/hyperlink" Target="http://www.paxilprogress.org/" TargetMode="Externa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benzo.org.uk/healy.htm" TargetMode="External"/><Relationship Id="rId3" Type="http://schemas.openxmlformats.org/officeDocument/2006/relationships/hyperlink" Target="http://bipolarblast.wordpress/" TargetMode="External"/><Relationship Id="rId4" Type="http://schemas.openxmlformats.org/officeDocument/2006/relationships/hyperlink" Target="http://recovery-road.org/" TargetMode="External"/><Relationship Id="rId5" Type="http://schemas.openxmlformats.org/officeDocument/2006/relationships/hyperlink" Target="http://www.jungcircle.com/schiznatural" TargetMode="External"/><Relationship Id="rId6" Type="http://schemas.openxmlformats.org/officeDocument/2006/relationships/hyperlink" Target="http://survivingantidepressants.org/" TargetMode="External"/><Relationship Id="rId7" Type="http://schemas.openxmlformats.org/officeDocument/2006/relationships/hyperlink" Target="http://www.theicarusproject.net/" TargetMode="External"/><Relationship Id="rId8" Type="http://schemas.openxmlformats.org/officeDocument/2006/relationships/hyperlink" Target="http://www.non-benzodiazepines.org.uk/benzo-faq.html" TargetMode="External"/><Relationship Id="rId9" Type="http://schemas.openxmlformats.org/officeDocument/2006/relationships/hyperlink" Target="http://bit.ly/wbUA6A" TargetMode="External"/><Relationship Id="rId10" Type="http://schemas.openxmlformats.org/officeDocument/2006/relationships/hyperlink" Target="http://www.hearing-voices.org/publications.htm" TargetMode="External"/><Relationship Id="rId11" Type="http://schemas.openxmlformats.org/officeDocument/2006/relationships/hyperlink" Target="http://www.criticalthinkrx.org/" TargetMode="External"/><Relationship Id="rId12" Type="http://schemas.openxmlformats.org/officeDocument/2006/relationships/hyperlink" Target="http://www.greenspiration.org/" TargetMode="External"/><Relationship Id="rId13" Type="http://schemas.openxmlformats.org/officeDocument/2006/relationships/hyperlink" Target="http://www.psychrights.org/Research/" TargetMode="External"/><Relationship Id="rId14" Type="http://schemas.openxmlformats.org/officeDocument/2006/relationships/hyperlink" Target="http://heartandsoulofchange.com/resources/psychiatric-" TargetMode="External"/><Relationship Id="rId15" Type="http://schemas.openxmlformats.org/officeDocument/2006/relationships/hyperlink" Target="http://www.mentalhealth.freeuk.com/howwork.pdf" TargetMode="External"/><Relationship Id="rId16" Type="http://schemas.openxmlformats.org/officeDocument/2006/relationships/hyperlink" Target="http://www.mind.org.uk/help/information_and_advice" TargetMode="External"/><Relationship Id="rId17" Type="http://schemas.openxmlformats.org/officeDocument/2006/relationships/hyperlink" Target="http://bit.ly/h1T3Fk" TargetMode="External"/><Relationship Id="rId18" Type="http://schemas.openxmlformats.org/officeDocument/2006/relationships/hyperlink" Target="http://www.iraresoul.com/dvd1.html" TargetMode="External"/><Relationship Id="rId19" Type="http://schemas.openxmlformats.org/officeDocument/2006/relationships/image" Target="../media/image46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ahrp.blogspot.com/" TargetMode="External"/><Relationship Id="rId3" Type="http://schemas.openxmlformats.org/officeDocument/2006/relationships/hyperlink" Target="http://www.peter-lehmann-publishing.com/books/without.htm" TargetMode="External"/><Relationship Id="rId4" Type="http://schemas.openxmlformats.org/officeDocument/2006/relationships/hyperlink" Target="http://www.iraresoul.com/" TargetMode="External"/><Relationship Id="rId5" Type="http://schemas.openxmlformats.org/officeDocument/2006/relationships/hyperlink" Target="http://www.familieshealingtogether.com/" TargetMode="External"/><Relationship Id="rId6" Type="http://schemas.openxmlformats.org/officeDocument/2006/relationships/hyperlink" Target="http://www.harmreduction.org/" TargetMode="External"/><Relationship Id="rId7" Type="http://schemas.openxmlformats.org/officeDocument/2006/relationships/hyperlink" Target="http://www.healingvoicesmovie.com/" TargetMode="External"/><Relationship Id="rId8" Type="http://schemas.openxmlformats.org/officeDocument/2006/relationships/hyperlink" Target="http://www.hearingvoicesusa.org/" TargetMode="External"/><Relationship Id="rId9" Type="http://schemas.openxmlformats.org/officeDocument/2006/relationships/hyperlink" Target="http://www.psychrights.org/" TargetMode="External"/><Relationship Id="rId10" Type="http://schemas.openxmlformats.org/officeDocument/2006/relationships/hyperlink" Target="http://www.intar.org/" TargetMode="External"/><Relationship Id="rId11" Type="http://schemas.openxmlformats.org/officeDocument/2006/relationships/hyperlink" Target="http://www.furiousseasons.com/" TargetMode="External"/><Relationship Id="rId12" Type="http://schemas.openxmlformats.org/officeDocument/2006/relationships/hyperlink" Target="http://www.patdeegan.com/" TargetMode="External"/><Relationship Id="rId13" Type="http://schemas.openxmlformats.org/officeDocument/2006/relationships/hyperlink" Target="http://www.emotional-cpr.org/" TargetMode="External"/><Relationship Id="rId14" Type="http://schemas.openxmlformats.org/officeDocument/2006/relationships/hyperlink" Target="http://www.mind.org.uk/Information/Factsheets" TargetMode="External"/><Relationship Id="rId15" Type="http://schemas.openxmlformats.org/officeDocument/2006/relationships/hyperlink" Target="http://www.femhc.org/" TargetMode="External"/><Relationship Id="rId16" Type="http://schemas.openxmlformats.org/officeDocument/2006/relationships/hyperlink" Target="http://www.madinamerica.com/" TargetMode="External"/><Relationship Id="rId17" Type="http://schemas.openxmlformats.org/officeDocument/2006/relationships/hyperlink" Target="http://www.madnessradio.com/" TargetMode="External"/><Relationship Id="rId18" Type="http://schemas.openxmlformats.org/officeDocument/2006/relationships/hyperlink" Target="http://www.mind.org.uk/" TargetMode="External"/><Relationship Id="rId19" Type="http://schemas.openxmlformats.org/officeDocument/2006/relationships/hyperlink" Target="http://www/" TargetMode="External"/><Relationship Id="rId20" Type="http://schemas.openxmlformats.org/officeDocument/2006/relationships/hyperlink" Target="http://www.nrc-pad.org/" TargetMode="External"/><Relationship Id="rId21" Type="http://schemas.openxmlformats.org/officeDocument/2006/relationships/hyperlink" Target="http://www.dialogicpractice.net/" TargetMode="External"/><Relationship Id="rId22" Type="http://schemas.openxmlformats.org/officeDocument/2006/relationships/hyperlink" Target="http://www.peter-lehmann-publishing.com/" TargetMode="External"/><Relationship Id="rId23" Type="http://schemas.openxmlformats.org/officeDocument/2006/relationships/hyperlink" Target="http://www.portlandhearingvoices.net/" TargetMode="External"/><Relationship Id="rId24" Type="http://schemas.openxmlformats.org/officeDocument/2006/relationships/hyperlink" Target="http://recoveryfromschizophrenia.org/" TargetMode="External"/><Relationship Id="rId25" Type="http://schemas.openxmlformats.org/officeDocument/2006/relationships/hyperlink" Target="http://www.selfinjury.org/docs/brights.html" TargetMode="External"/><Relationship Id="rId26" Type="http://schemas.openxmlformats.org/officeDocument/2006/relationships/hyperlink" Target="http://www.moshersoteria.com/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adbusters.org/" TargetMode="External"/><Relationship Id="rId3" Type="http://schemas.openxmlformats.org/officeDocument/2006/relationships/hyperlink" Target="http://www.shamanicbreathwork.org/" TargetMode="External"/><Relationship Id="rId4" Type="http://schemas.openxmlformats.org/officeDocument/2006/relationships/hyperlink" Target="http://www.mentalhealthrecovery.com/" TargetMode="External"/><Relationship Id="rId5" Type="http://schemas.openxmlformats.org/officeDocument/2006/relationships/hyperlink" Target="http://www.willhall.net/" TargetMode="External"/><Relationship Id="rId6" Type="http://schemas.openxmlformats.org/officeDocument/2006/relationships/hyperlink" Target="http://www.freedom-center.org/pdf/" TargetMode="External"/><Relationship Id="rId7" Type="http://schemas.openxmlformats.org/officeDocument/2006/relationships/hyperlink" Target="http://bit.ly/1Us0MDz" TargetMode="External"/><Relationship Id="rId8" Type="http://schemas.openxmlformats.org/officeDocument/2006/relationships/image" Target="../media/image47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bit.ly/1pTIYVs" TargetMode="External"/><Relationship Id="rId3" Type="http://schemas.openxmlformats.org/officeDocument/2006/relationships/hyperlink" Target="http://psychrights.org/research/Digest/Chronicity/myths.pdf" TargetMode="External"/><Relationship Id="rId4" Type="http://schemas.openxmlformats.org/officeDocument/2006/relationships/hyperlink" Target="http://bit.ly/MDUbQl" TargetMode="External"/><Relationship Id="rId5" Type="http://schemas.openxmlformats.org/officeDocument/2006/relationships/hyperlink" Target="http://isps-us.org/koehler/longterm_followup.htm" TargetMode="External"/><Relationship Id="rId6" Type="http://schemas.openxmlformats.org/officeDocument/2006/relationships/hyperlink" Target="http://www.mind.org.uk/NR/rdonlyres/BF6D3FC0-4866-43B5-" TargetMode="External"/><Relationship Id="rId7" Type="http://schemas.openxmlformats.org/officeDocument/2006/relationships/hyperlink" Target="http://snipurl.com/MINDComingOffStudy" TargetMode="External"/><Relationship Id="rId8" Type="http://schemas.openxmlformats.org/officeDocument/2006/relationships/hyperlink" Target="http://www.ahrp.org/about/" TargetMode="External"/><Relationship Id="rId9" Type="http://schemas.openxmlformats.org/officeDocument/2006/relationships/hyperlink" Target="http://www/" TargetMode="External"/><Relationship Id="rId10" Type="http://schemas.openxmlformats.org/officeDocument/2006/relationships/image" Target="../media/image48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opednews.com/author/author58.html" TargetMode="External"/><Relationship Id="rId3" Type="http://schemas.openxmlformats.org/officeDocument/2006/relationships/image" Target="../media/image49.png"/><Relationship Id="rId4" Type="http://schemas.openxmlformats.org/officeDocument/2006/relationships/hyperlink" Target="http://www.vermontrecovery.com/" TargetMode="External"/><Relationship Id="rId5" Type="http://schemas.openxmlformats.org/officeDocument/2006/relationships/hyperlink" Target="http://1.usa.gov/1TXw997" TargetMode="External"/><Relationship Id="rId6" Type="http://schemas.openxmlformats.org/officeDocument/2006/relationships/hyperlink" Target="http://bit.ly/KIGxyu" TargetMode="Externa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6400799" cy="777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8631" y="2489288"/>
            <a:ext cx="3965575" cy="8051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 spc="-5" b="0">
                <a:latin typeface="PMingLiU"/>
                <a:cs typeface="PMingLiU"/>
              </a:rPr>
              <a:t>Harm </a:t>
            </a:r>
            <a:r>
              <a:rPr dirty="0" sz="2300" spc="-50" b="0">
                <a:latin typeface="PMingLiU"/>
                <a:cs typeface="PMingLiU"/>
              </a:rPr>
              <a:t>Reduction </a:t>
            </a:r>
            <a:r>
              <a:rPr dirty="0" sz="2300" spc="-40" b="0">
                <a:latin typeface="PMingLiU"/>
                <a:cs typeface="PMingLiU"/>
              </a:rPr>
              <a:t>Guide</a:t>
            </a:r>
            <a:r>
              <a:rPr dirty="0" sz="2300" spc="254" b="0">
                <a:latin typeface="PMingLiU"/>
                <a:cs typeface="PMingLiU"/>
              </a:rPr>
              <a:t> </a:t>
            </a:r>
            <a:r>
              <a:rPr dirty="0" sz="2300" spc="-30" b="0">
                <a:latin typeface="PMingLiU"/>
                <a:cs typeface="PMingLiU"/>
              </a:rPr>
              <a:t>to</a:t>
            </a:r>
            <a:endParaRPr sz="23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2800" spc="-135" b="0">
                <a:latin typeface="Cambria"/>
                <a:cs typeface="Cambria"/>
              </a:rPr>
              <a:t>Coming </a:t>
            </a:r>
            <a:r>
              <a:rPr dirty="0" sz="2800" spc="-45" b="0">
                <a:latin typeface="Cambria"/>
                <a:cs typeface="Cambria"/>
              </a:rPr>
              <a:t>Off </a:t>
            </a:r>
            <a:r>
              <a:rPr dirty="0" sz="2800" spc="-254" b="0">
                <a:latin typeface="Cambria"/>
                <a:cs typeface="Cambria"/>
              </a:rPr>
              <a:t>Psychiatric</a:t>
            </a:r>
            <a:r>
              <a:rPr dirty="0" sz="2800" spc="-315" b="0">
                <a:latin typeface="Cambria"/>
                <a:cs typeface="Cambria"/>
              </a:rPr>
              <a:t> </a:t>
            </a:r>
            <a:r>
              <a:rPr dirty="0" sz="2800" spc="-155" b="0">
                <a:latin typeface="Cambria"/>
                <a:cs typeface="Cambria"/>
              </a:rPr>
              <a:t>Drugs</a:t>
            </a:r>
            <a:endParaRPr sz="28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631" y="3683595"/>
            <a:ext cx="2404110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5">
                <a:solidFill>
                  <a:srgbClr val="231F20"/>
                </a:solidFill>
                <a:latin typeface="Cambria"/>
                <a:cs typeface="Cambria"/>
              </a:rPr>
              <a:t>Published</a:t>
            </a:r>
            <a:r>
              <a:rPr dirty="0" sz="1300" spc="-9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300" spc="-114">
                <a:solidFill>
                  <a:srgbClr val="231F20"/>
                </a:solidFill>
                <a:latin typeface="Cambria"/>
                <a:cs typeface="Cambria"/>
              </a:rPr>
              <a:t>by</a:t>
            </a:r>
            <a:endParaRPr sz="13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300" spc="-90">
                <a:solidFill>
                  <a:srgbClr val="231F20"/>
                </a:solidFill>
                <a:latin typeface="Cambria"/>
                <a:cs typeface="Cambria"/>
              </a:rPr>
              <a:t>The </a:t>
            </a:r>
            <a:r>
              <a:rPr dirty="0" sz="1300" spc="-110">
                <a:solidFill>
                  <a:srgbClr val="231F20"/>
                </a:solidFill>
                <a:latin typeface="Cambria"/>
                <a:cs typeface="Cambria"/>
              </a:rPr>
              <a:t>Icarus Project </a:t>
            </a:r>
            <a:r>
              <a:rPr dirty="0" sz="1300" spc="-130">
                <a:solidFill>
                  <a:srgbClr val="231F20"/>
                </a:solidFill>
                <a:latin typeface="Cambria"/>
                <a:cs typeface="Cambria"/>
              </a:rPr>
              <a:t>and </a:t>
            </a:r>
            <a:r>
              <a:rPr dirty="0" sz="1300" spc="-125">
                <a:solidFill>
                  <a:srgbClr val="231F20"/>
                </a:solidFill>
                <a:latin typeface="Cambria"/>
                <a:cs typeface="Cambria"/>
              </a:rPr>
              <a:t>Freedom</a:t>
            </a:r>
            <a:r>
              <a:rPr dirty="0" sz="1300" spc="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300" spc="-100">
                <a:solidFill>
                  <a:srgbClr val="231F20"/>
                </a:solidFill>
                <a:latin typeface="Cambria"/>
                <a:cs typeface="Cambria"/>
              </a:rPr>
              <a:t>Center</a:t>
            </a:r>
            <a:endParaRPr sz="13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750" y="590896"/>
            <a:ext cx="2506345" cy="1028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320" b="0">
                <a:latin typeface="Calibri"/>
                <a:cs typeface="Calibri"/>
              </a:rPr>
              <a:t>Everyone’s</a:t>
            </a:r>
            <a:endParaRPr sz="2500">
              <a:latin typeface="Calibri"/>
              <a:cs typeface="Calibri"/>
            </a:endParaRPr>
          </a:p>
          <a:p>
            <a:pPr marL="315595">
              <a:lnSpc>
                <a:spcPct val="100000"/>
              </a:lnSpc>
              <a:spcBef>
                <a:spcPts val="1900"/>
              </a:spcBef>
            </a:pPr>
            <a:r>
              <a:rPr dirty="0" sz="2500" spc="290" b="0">
                <a:latin typeface="Calibri"/>
                <a:cs typeface="Calibri"/>
              </a:rPr>
              <a:t>experience</a:t>
            </a:r>
            <a:r>
              <a:rPr dirty="0" sz="2500" spc="100" b="0">
                <a:latin typeface="Calibri"/>
                <a:cs typeface="Calibri"/>
              </a:rPr>
              <a:t> </a:t>
            </a:r>
            <a:r>
              <a:rPr dirty="0" sz="2500" spc="355" b="0">
                <a:latin typeface="Calibri"/>
                <a:cs typeface="Calibri"/>
              </a:rPr>
              <a:t>is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4573" y="1771362"/>
            <a:ext cx="1737360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385">
                <a:solidFill>
                  <a:srgbClr val="231F20"/>
                </a:solidFill>
                <a:latin typeface="Calibri"/>
                <a:cs typeface="Calibri"/>
              </a:rPr>
              <a:t>different</a:t>
            </a:r>
            <a:r>
              <a:rPr dirty="0" sz="2600" spc="385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49625" y="176646"/>
            <a:ext cx="2807335" cy="421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8735">
              <a:lnSpc>
                <a:spcPct val="100000"/>
              </a:lnSpc>
              <a:spcBef>
                <a:spcPts val="100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staying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take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multiple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suspect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them.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but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tried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past,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return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frightening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decided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now.</a:t>
            </a:r>
            <a:endParaRPr sz="1000">
              <a:latin typeface="Arial"/>
              <a:cs typeface="Arial"/>
            </a:endParaRPr>
          </a:p>
          <a:p>
            <a:pPr marL="12700" marR="165100">
              <a:lnSpc>
                <a:spcPct val="100000"/>
              </a:lnSpc>
              <a:spcBef>
                <a:spcPts val="9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paths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healing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unique.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don’t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letting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patience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endParaRPr sz="100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big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shifts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nutrition,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life,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relationships;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self-care,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expression,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art,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creativity;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adopt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 peer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support,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therapy,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herbalism,  acupuncture,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homeopathy;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life  interests like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connecting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nature. We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step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getting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restful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sleep;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structure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 get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motivated;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recreational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alcohol.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priorities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home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job;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establish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stronger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support networks of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trusted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friends;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speak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greater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honesty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vulnerability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through.</a:t>
            </a:r>
            <a:endParaRPr sz="1000">
              <a:latin typeface="Arial"/>
              <a:cs typeface="Arial"/>
            </a:endParaRPr>
          </a:p>
          <a:p>
            <a:pPr marL="12700" marR="80645">
              <a:lnSpc>
                <a:spcPct val="100000"/>
              </a:lnSpc>
              <a:spcBef>
                <a:spcPts val="90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mysterious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arbitrary,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attitude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acceptance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patience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vital.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trial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error.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9625" y="4728326"/>
            <a:ext cx="2802890" cy="2425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1295" marR="466725" indent="-189230">
              <a:lnSpc>
                <a:spcPct val="132400"/>
              </a:lnSpc>
              <a:spcBef>
                <a:spcPts val="100"/>
              </a:spcBef>
            </a:pPr>
            <a:r>
              <a:rPr dirty="0" sz="1700" spc="-150">
                <a:solidFill>
                  <a:srgbClr val="231F20"/>
                </a:solidFill>
                <a:latin typeface="Cambria"/>
                <a:cs typeface="Cambria"/>
              </a:rPr>
              <a:t>Because </a:t>
            </a:r>
            <a:r>
              <a:rPr dirty="0" sz="1700" spc="-155">
                <a:solidFill>
                  <a:srgbClr val="231F20"/>
                </a:solidFill>
                <a:latin typeface="Cambria"/>
                <a:cs typeface="Cambria"/>
              </a:rPr>
              <a:t>each </a:t>
            </a:r>
            <a:r>
              <a:rPr dirty="0" sz="1700" spc="-95">
                <a:solidFill>
                  <a:srgbClr val="231F20"/>
                </a:solidFill>
                <a:latin typeface="Cambria"/>
                <a:cs typeface="Cambria"/>
              </a:rPr>
              <a:t>of </a:t>
            </a:r>
            <a:r>
              <a:rPr dirty="0" sz="1700" spc="-160">
                <a:solidFill>
                  <a:srgbClr val="231F20"/>
                </a:solidFill>
                <a:latin typeface="Cambria"/>
                <a:cs typeface="Cambria"/>
              </a:rPr>
              <a:t>us </a:t>
            </a:r>
            <a:r>
              <a:rPr dirty="0" sz="1700" spc="-140">
                <a:solidFill>
                  <a:srgbClr val="231F20"/>
                </a:solidFill>
                <a:latin typeface="Cambria"/>
                <a:cs typeface="Cambria"/>
              </a:rPr>
              <a:t>is </a:t>
            </a:r>
            <a:r>
              <a:rPr dirty="0" sz="1700" spc="-114">
                <a:solidFill>
                  <a:srgbClr val="231F20"/>
                </a:solidFill>
                <a:latin typeface="Cambria"/>
                <a:cs typeface="Cambria"/>
              </a:rPr>
              <a:t>unique,  </a:t>
            </a:r>
            <a:r>
              <a:rPr dirty="0" sz="1700" spc="-145">
                <a:solidFill>
                  <a:srgbClr val="231F20"/>
                </a:solidFill>
                <a:latin typeface="Cambria"/>
                <a:cs typeface="Cambria"/>
              </a:rPr>
              <a:t>it’s </a:t>
            </a:r>
            <a:r>
              <a:rPr dirty="0" sz="1700" spc="-185">
                <a:solidFill>
                  <a:srgbClr val="231F20"/>
                </a:solidFill>
                <a:latin typeface="Cambria"/>
                <a:cs typeface="Cambria"/>
              </a:rPr>
              <a:t>as</a:t>
            </a:r>
            <a:r>
              <a:rPr dirty="0" sz="170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95">
                <a:solidFill>
                  <a:srgbClr val="231F20"/>
                </a:solidFill>
                <a:latin typeface="Cambria"/>
                <a:cs typeface="Cambria"/>
              </a:rPr>
              <a:t>if </a:t>
            </a:r>
            <a:r>
              <a:rPr dirty="0" sz="1700" spc="-220">
                <a:solidFill>
                  <a:srgbClr val="231F20"/>
                </a:solidFill>
                <a:latin typeface="Cambria"/>
                <a:cs typeface="Cambria"/>
              </a:rPr>
              <a:t>we </a:t>
            </a:r>
            <a:r>
              <a:rPr dirty="0" sz="1700" spc="-190">
                <a:solidFill>
                  <a:srgbClr val="231F20"/>
                </a:solidFill>
                <a:latin typeface="Cambria"/>
                <a:cs typeface="Cambria"/>
              </a:rPr>
              <a:t>are</a:t>
            </a:r>
            <a:r>
              <a:rPr dirty="0" sz="1700" spc="-17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145">
                <a:solidFill>
                  <a:srgbClr val="231F20"/>
                </a:solidFill>
                <a:latin typeface="Cambria"/>
                <a:cs typeface="Cambria"/>
              </a:rPr>
              <a:t>navigating</a:t>
            </a:r>
            <a:endParaRPr sz="1700">
              <a:latin typeface="Cambria"/>
              <a:cs typeface="Cambria"/>
            </a:endParaRPr>
          </a:p>
          <a:p>
            <a:pPr marL="75565" marR="332105" indent="819150">
              <a:lnSpc>
                <a:spcPct val="132400"/>
              </a:lnSpc>
            </a:pPr>
            <a:r>
              <a:rPr dirty="0" sz="1700" spc="-135">
                <a:solidFill>
                  <a:srgbClr val="231F20"/>
                </a:solidFill>
                <a:latin typeface="Cambria"/>
                <a:cs typeface="Cambria"/>
              </a:rPr>
              <a:t>through </a:t>
            </a:r>
            <a:r>
              <a:rPr dirty="0" sz="1700" spc="-185">
                <a:solidFill>
                  <a:srgbClr val="231F20"/>
                </a:solidFill>
                <a:latin typeface="Cambria"/>
                <a:cs typeface="Cambria"/>
              </a:rPr>
              <a:t>a </a:t>
            </a:r>
            <a:r>
              <a:rPr dirty="0" sz="1700" spc="-130">
                <a:solidFill>
                  <a:srgbClr val="231F20"/>
                </a:solidFill>
                <a:latin typeface="Cambria"/>
                <a:cs typeface="Cambria"/>
              </a:rPr>
              <a:t>labyrinth,  </a:t>
            </a:r>
            <a:r>
              <a:rPr dirty="0" sz="1700" spc="-135">
                <a:solidFill>
                  <a:srgbClr val="231F20"/>
                </a:solidFill>
                <a:latin typeface="Cambria"/>
                <a:cs typeface="Cambria"/>
              </a:rPr>
              <a:t>getting </a:t>
            </a:r>
            <a:r>
              <a:rPr dirty="0" sz="1700" spc="-145">
                <a:solidFill>
                  <a:srgbClr val="231F20"/>
                </a:solidFill>
                <a:latin typeface="Cambria"/>
                <a:cs typeface="Cambria"/>
              </a:rPr>
              <a:t>lost</a:t>
            </a:r>
            <a:r>
              <a:rPr dirty="0" sz="1700" spc="-10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170">
                <a:solidFill>
                  <a:srgbClr val="231F20"/>
                </a:solidFill>
                <a:latin typeface="Cambria"/>
                <a:cs typeface="Cambria"/>
              </a:rPr>
              <a:t>and</a:t>
            </a:r>
            <a:endParaRPr sz="1700">
              <a:latin typeface="Cambria"/>
              <a:cs typeface="Cambria"/>
            </a:endParaRPr>
          </a:p>
          <a:p>
            <a:pPr marL="75565" marR="5080" indent="945515">
              <a:lnSpc>
                <a:spcPct val="132400"/>
              </a:lnSpc>
            </a:pPr>
            <a:r>
              <a:rPr dirty="0" sz="1700" spc="-120">
                <a:solidFill>
                  <a:srgbClr val="231F20"/>
                </a:solidFill>
                <a:latin typeface="Cambria"/>
                <a:cs typeface="Cambria"/>
              </a:rPr>
              <a:t>finding </a:t>
            </a:r>
            <a:r>
              <a:rPr dirty="0" sz="1700" spc="-140">
                <a:solidFill>
                  <a:srgbClr val="231F20"/>
                </a:solidFill>
                <a:latin typeface="Cambria"/>
                <a:cs typeface="Cambria"/>
              </a:rPr>
              <a:t>our </a:t>
            </a:r>
            <a:r>
              <a:rPr dirty="0" sz="1700" spc="-204">
                <a:solidFill>
                  <a:srgbClr val="231F20"/>
                </a:solidFill>
                <a:latin typeface="Cambria"/>
                <a:cs typeface="Cambria"/>
              </a:rPr>
              <a:t>way </a:t>
            </a:r>
            <a:r>
              <a:rPr dirty="0" sz="1700" spc="-114">
                <a:solidFill>
                  <a:srgbClr val="231F20"/>
                </a:solidFill>
                <a:latin typeface="Cambria"/>
                <a:cs typeface="Cambria"/>
              </a:rPr>
              <a:t>again,  </a:t>
            </a:r>
            <a:r>
              <a:rPr dirty="0" sz="1700" spc="-145">
                <a:solidFill>
                  <a:srgbClr val="231F20"/>
                </a:solidFill>
                <a:latin typeface="Cambria"/>
                <a:cs typeface="Cambria"/>
              </a:rPr>
              <a:t>making </a:t>
            </a:r>
            <a:r>
              <a:rPr dirty="0" sz="1700" spc="-140">
                <a:solidFill>
                  <a:srgbClr val="231F20"/>
                </a:solidFill>
                <a:latin typeface="Cambria"/>
                <a:cs typeface="Cambria"/>
              </a:rPr>
              <a:t>our </a:t>
            </a:r>
            <a:r>
              <a:rPr dirty="0" sz="1700" spc="-170">
                <a:solidFill>
                  <a:srgbClr val="231F20"/>
                </a:solidFill>
                <a:latin typeface="Cambria"/>
                <a:cs typeface="Cambria"/>
              </a:rPr>
              <a:t>own</a:t>
            </a:r>
            <a:r>
              <a:rPr dirty="0" sz="1700" spc="-3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170">
                <a:solidFill>
                  <a:srgbClr val="231F20"/>
                </a:solidFill>
                <a:latin typeface="Cambria"/>
                <a:cs typeface="Cambria"/>
              </a:rPr>
              <a:t>map</a:t>
            </a:r>
            <a:endParaRPr sz="1700">
              <a:latin typeface="Cambria"/>
              <a:cs typeface="Cambria"/>
            </a:endParaRPr>
          </a:p>
          <a:p>
            <a:pPr marL="894715">
              <a:lnSpc>
                <a:spcPct val="100000"/>
              </a:lnSpc>
              <a:spcBef>
                <a:spcPts val="655"/>
              </a:spcBef>
            </a:pPr>
            <a:r>
              <a:rPr dirty="0" sz="1700" spc="-185">
                <a:solidFill>
                  <a:srgbClr val="231F20"/>
                </a:solidFill>
                <a:latin typeface="Cambria"/>
                <a:cs typeface="Cambria"/>
              </a:rPr>
              <a:t>as</a:t>
            </a:r>
            <a:r>
              <a:rPr dirty="0" sz="170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220">
                <a:solidFill>
                  <a:srgbClr val="231F20"/>
                </a:solidFill>
                <a:latin typeface="Cambria"/>
                <a:cs typeface="Cambria"/>
              </a:rPr>
              <a:t>we</a:t>
            </a:r>
            <a:r>
              <a:rPr dirty="0" sz="1700" spc="-114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700" spc="-85">
                <a:solidFill>
                  <a:srgbClr val="231F20"/>
                </a:solidFill>
                <a:latin typeface="Cambria"/>
                <a:cs typeface="Cambria"/>
              </a:rPr>
              <a:t>go.</a:t>
            </a:r>
            <a:endParaRPr sz="1700">
              <a:latin typeface="Cambria"/>
              <a:cs typeface="Cambr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There </a:t>
            </a:r>
            <a:r>
              <a:rPr dirty="0" spc="-60"/>
              <a:t>is </a:t>
            </a:r>
            <a:r>
              <a:rPr dirty="0" spc="-30"/>
              <a:t>no formula </a:t>
            </a:r>
            <a:r>
              <a:rPr dirty="0" spc="10"/>
              <a:t>for </a:t>
            </a:r>
            <a:r>
              <a:rPr dirty="0" spc="-45"/>
              <a:t>coming </a:t>
            </a:r>
            <a:r>
              <a:rPr dirty="0" spc="-15"/>
              <a:t>off </a:t>
            </a:r>
            <a:r>
              <a:rPr dirty="0" spc="-35"/>
              <a:t>psychiatric </a:t>
            </a:r>
            <a:r>
              <a:rPr dirty="0" spc="-50"/>
              <a:t>drugs.  </a:t>
            </a:r>
            <a:r>
              <a:rPr dirty="0" spc="-5"/>
              <a:t>What </a:t>
            </a:r>
            <a:r>
              <a:rPr dirty="0" spc="-15"/>
              <a:t>there </a:t>
            </a:r>
            <a:r>
              <a:rPr dirty="0" spc="-60"/>
              <a:t>is, </a:t>
            </a:r>
            <a:r>
              <a:rPr dirty="0" spc="-75"/>
              <a:t>and </a:t>
            </a:r>
            <a:r>
              <a:rPr dirty="0" spc="-30"/>
              <a:t>what </a:t>
            </a:r>
            <a:r>
              <a:rPr dirty="0" spc="-25"/>
              <a:t>this </a:t>
            </a:r>
            <a:r>
              <a:rPr dirty="0" spc="-55"/>
              <a:t>guide </a:t>
            </a:r>
            <a:r>
              <a:rPr dirty="0" spc="-45"/>
              <a:t>presents, </a:t>
            </a:r>
            <a:r>
              <a:rPr dirty="0" spc="-60"/>
              <a:t>is </a:t>
            </a:r>
            <a:r>
              <a:rPr dirty="0" spc="-55"/>
              <a:t>some  </a:t>
            </a:r>
            <a:r>
              <a:rPr dirty="0" spc="-35"/>
              <a:t>common experience, </a:t>
            </a:r>
            <a:r>
              <a:rPr dirty="0" spc="-70"/>
              <a:t>basic </a:t>
            </a:r>
            <a:r>
              <a:rPr dirty="0" spc="-50"/>
              <a:t>research, </a:t>
            </a:r>
            <a:r>
              <a:rPr dirty="0" spc="-75"/>
              <a:t>and </a:t>
            </a:r>
            <a:r>
              <a:rPr dirty="0" spc="-10"/>
              <a:t>important  </a:t>
            </a:r>
            <a:r>
              <a:rPr dirty="0" spc="-15"/>
              <a:t>information that </a:t>
            </a:r>
            <a:r>
              <a:rPr dirty="0" spc="-80"/>
              <a:t>can </a:t>
            </a:r>
            <a:r>
              <a:rPr dirty="0" spc="-20"/>
              <a:t>potentially </a:t>
            </a:r>
            <a:r>
              <a:rPr dirty="0" spc="-75"/>
              <a:t>make </a:t>
            </a:r>
            <a:r>
              <a:rPr dirty="0" spc="-20"/>
              <a:t>the </a:t>
            </a:r>
            <a:r>
              <a:rPr dirty="0" spc="-50"/>
              <a:t>process  </a:t>
            </a:r>
            <a:r>
              <a:rPr dirty="0" spc="-75"/>
              <a:t>less </a:t>
            </a:r>
            <a:r>
              <a:rPr dirty="0" spc="-15"/>
              <a:t>difficult. </a:t>
            </a:r>
            <a:r>
              <a:rPr dirty="0" spc="-75"/>
              <a:t>Many </a:t>
            </a:r>
            <a:r>
              <a:rPr dirty="0" spc="-40"/>
              <a:t>people </a:t>
            </a:r>
            <a:r>
              <a:rPr dirty="0" spc="-55"/>
              <a:t>successfully </a:t>
            </a:r>
            <a:r>
              <a:rPr dirty="0" spc="-45"/>
              <a:t>come </a:t>
            </a:r>
            <a:r>
              <a:rPr dirty="0" spc="-10"/>
              <a:t>off  </a:t>
            </a:r>
            <a:r>
              <a:rPr dirty="0" spc="-35"/>
              <a:t>psychiatric </a:t>
            </a:r>
            <a:r>
              <a:rPr dirty="0" spc="-50"/>
              <a:t>drugs, </a:t>
            </a:r>
            <a:r>
              <a:rPr dirty="0"/>
              <a:t>with </a:t>
            </a:r>
            <a:r>
              <a:rPr dirty="0" spc="30"/>
              <a:t>or </a:t>
            </a:r>
            <a:r>
              <a:rPr dirty="0"/>
              <a:t>without </a:t>
            </a:r>
            <a:r>
              <a:rPr dirty="0" spc="-60"/>
              <a:t>guidance, </a:t>
            </a:r>
            <a:r>
              <a:rPr dirty="0" spc="-25"/>
              <a:t>while  </a:t>
            </a:r>
            <a:r>
              <a:rPr dirty="0" spc="-15"/>
              <a:t>others </a:t>
            </a:r>
            <a:r>
              <a:rPr dirty="0" spc="-20"/>
              <a:t>find </a:t>
            </a:r>
            <a:r>
              <a:rPr dirty="0" spc="25"/>
              <a:t>it </a:t>
            </a:r>
            <a:r>
              <a:rPr dirty="0" spc="-30"/>
              <a:t>very </a:t>
            </a:r>
            <a:r>
              <a:rPr dirty="0" spc="-45"/>
              <a:t>hard. </a:t>
            </a:r>
            <a:r>
              <a:rPr dirty="0" spc="-75"/>
              <a:t>Many </a:t>
            </a:r>
            <a:r>
              <a:rPr dirty="0" spc="-25"/>
              <a:t>continue </a:t>
            </a:r>
            <a:r>
              <a:rPr dirty="0" spc="-30"/>
              <a:t>on </a:t>
            </a:r>
            <a:r>
              <a:rPr dirty="0" spc="-45"/>
              <a:t>psychi-  </a:t>
            </a:r>
            <a:r>
              <a:rPr dirty="0" spc="-10"/>
              <a:t>atric </a:t>
            </a:r>
            <a:r>
              <a:rPr dirty="0" spc="-50"/>
              <a:t>drugs </a:t>
            </a:r>
            <a:r>
              <a:rPr dirty="0" spc="-75"/>
              <a:t>because </a:t>
            </a:r>
            <a:r>
              <a:rPr dirty="0" spc="-20"/>
              <a:t>the </a:t>
            </a:r>
            <a:r>
              <a:rPr dirty="0" spc="-35"/>
              <a:t>benefits </a:t>
            </a:r>
            <a:r>
              <a:rPr dirty="0" spc="-50"/>
              <a:t>are </a:t>
            </a:r>
            <a:r>
              <a:rPr dirty="0" spc="-30"/>
              <a:t>greater</a:t>
            </a:r>
            <a:r>
              <a:rPr dirty="0" spc="170"/>
              <a:t> </a:t>
            </a:r>
            <a:r>
              <a:rPr dirty="0" spc="-40"/>
              <a:t>than</a:t>
            </a:r>
          </a:p>
          <a:p>
            <a:pPr marL="12700" marR="127635">
              <a:lnSpc>
                <a:spcPct val="100000"/>
              </a:lnSpc>
            </a:pPr>
            <a:r>
              <a:rPr dirty="0" spc="-20"/>
              <a:t>the </a:t>
            </a:r>
            <a:r>
              <a:rPr dirty="0" spc="-55"/>
              <a:t>drawbacks. </a:t>
            </a:r>
            <a:r>
              <a:rPr dirty="0" spc="-30"/>
              <a:t>But </a:t>
            </a:r>
            <a:r>
              <a:rPr dirty="0" spc="-75"/>
              <a:t>many </a:t>
            </a:r>
            <a:r>
              <a:rPr dirty="0" spc="-40"/>
              <a:t>people </a:t>
            </a:r>
            <a:r>
              <a:rPr dirty="0" spc="-55"/>
              <a:t>end up </a:t>
            </a:r>
            <a:r>
              <a:rPr dirty="0" spc="-65"/>
              <a:t>staying </a:t>
            </a:r>
            <a:r>
              <a:rPr dirty="0" spc="-25"/>
              <a:t>on  </a:t>
            </a:r>
            <a:r>
              <a:rPr dirty="0" spc="-35"/>
              <a:t>psychiatric </a:t>
            </a:r>
            <a:r>
              <a:rPr dirty="0" spc="-50"/>
              <a:t>drugs </a:t>
            </a:r>
            <a:r>
              <a:rPr dirty="0"/>
              <a:t>without </a:t>
            </a:r>
            <a:r>
              <a:rPr dirty="0" spc="-45"/>
              <a:t>ever </a:t>
            </a:r>
            <a:r>
              <a:rPr dirty="0" spc="-25"/>
              <a:t>exploring options,  </a:t>
            </a:r>
            <a:r>
              <a:rPr dirty="0" spc="-30"/>
              <a:t>just </a:t>
            </a:r>
            <a:r>
              <a:rPr dirty="0" spc="-75"/>
              <a:t>because </a:t>
            </a:r>
            <a:r>
              <a:rPr dirty="0" spc="-35"/>
              <a:t>they </a:t>
            </a:r>
            <a:r>
              <a:rPr dirty="0" spc="-15"/>
              <a:t>don’t </a:t>
            </a:r>
            <a:r>
              <a:rPr dirty="0" spc="-20"/>
              <a:t>know </a:t>
            </a:r>
            <a:r>
              <a:rPr dirty="0" spc="-85"/>
              <a:t>any </a:t>
            </a:r>
            <a:r>
              <a:rPr dirty="0"/>
              <a:t>other</a:t>
            </a:r>
            <a:r>
              <a:rPr dirty="0" spc="-5"/>
              <a:t> </a:t>
            </a:r>
            <a:r>
              <a:rPr dirty="0" spc="-90"/>
              <a:t>way.</a:t>
            </a:r>
          </a:p>
          <a:p>
            <a:pPr marL="12700" marR="153670">
              <a:lnSpc>
                <a:spcPct val="100000"/>
              </a:lnSpc>
              <a:spcBef>
                <a:spcPts val="900"/>
              </a:spcBef>
            </a:pPr>
            <a:r>
              <a:rPr dirty="0" spc="-20"/>
              <a:t>When </a:t>
            </a:r>
            <a:r>
              <a:rPr dirty="0" spc="-50"/>
              <a:t>we’ve </a:t>
            </a:r>
            <a:r>
              <a:rPr dirty="0" spc="-20"/>
              <a:t>relied </a:t>
            </a:r>
            <a:r>
              <a:rPr dirty="0" spc="-30"/>
              <a:t>only on </a:t>
            </a:r>
            <a:r>
              <a:rPr dirty="0" spc="-15"/>
              <a:t>doctors, </a:t>
            </a:r>
            <a:r>
              <a:rPr dirty="0" spc="-30"/>
              <a:t>television,  </a:t>
            </a:r>
            <a:r>
              <a:rPr dirty="0" spc="-75"/>
              <a:t>and </a:t>
            </a:r>
            <a:r>
              <a:rPr dirty="0" spc="-45"/>
              <a:t>mainstream </a:t>
            </a:r>
            <a:r>
              <a:rPr dirty="0" spc="-50"/>
              <a:t>sources, </a:t>
            </a:r>
            <a:r>
              <a:rPr dirty="0" spc="25"/>
              <a:t>it </a:t>
            </a:r>
            <a:r>
              <a:rPr dirty="0" spc="-35"/>
              <a:t>might </a:t>
            </a:r>
            <a:r>
              <a:rPr dirty="0" spc="-80"/>
              <a:t>seem </a:t>
            </a:r>
            <a:r>
              <a:rPr dirty="0" spc="-45"/>
              <a:t>impossible  </a:t>
            </a:r>
            <a:r>
              <a:rPr dirty="0" spc="30"/>
              <a:t>to </a:t>
            </a:r>
            <a:r>
              <a:rPr dirty="0" spc="-65"/>
              <a:t>imagine </a:t>
            </a:r>
            <a:r>
              <a:rPr dirty="0" spc="-55"/>
              <a:t>dealing </a:t>
            </a:r>
            <a:r>
              <a:rPr dirty="0"/>
              <a:t>with </a:t>
            </a:r>
            <a:r>
              <a:rPr dirty="0" spc="5"/>
              <a:t>our </a:t>
            </a:r>
            <a:r>
              <a:rPr dirty="0" spc="-25"/>
              <a:t>emotional </a:t>
            </a:r>
            <a:r>
              <a:rPr dirty="0" spc="-30"/>
              <a:t>extremes  </a:t>
            </a:r>
            <a:r>
              <a:rPr dirty="0"/>
              <a:t>without </a:t>
            </a:r>
            <a:r>
              <a:rPr dirty="0" spc="-35"/>
              <a:t>psychiatric </a:t>
            </a:r>
            <a:r>
              <a:rPr dirty="0" spc="-50"/>
              <a:t>drugs. </a:t>
            </a:r>
            <a:r>
              <a:rPr dirty="0" spc="-80"/>
              <a:t>Maybe </a:t>
            </a:r>
            <a:r>
              <a:rPr dirty="0" spc="-50"/>
              <a:t>we’ve</a:t>
            </a:r>
            <a:r>
              <a:rPr dirty="0" spc="-40"/>
              <a:t> never</a:t>
            </a:r>
          </a:p>
          <a:p>
            <a:pPr marL="12700" marR="74295">
              <a:lnSpc>
                <a:spcPct val="100000"/>
              </a:lnSpc>
            </a:pPr>
            <a:r>
              <a:rPr dirty="0" spc="-50"/>
              <a:t>heard </a:t>
            </a:r>
            <a:r>
              <a:rPr dirty="0" spc="-15"/>
              <a:t>of </a:t>
            </a:r>
            <a:r>
              <a:rPr dirty="0" spc="-65"/>
              <a:t>anyone </a:t>
            </a:r>
            <a:r>
              <a:rPr dirty="0" spc="-60"/>
              <a:t>going </a:t>
            </a:r>
            <a:r>
              <a:rPr dirty="0" spc="-25"/>
              <a:t>through </a:t>
            </a:r>
            <a:r>
              <a:rPr dirty="0" spc="-30"/>
              <a:t>what </a:t>
            </a:r>
            <a:r>
              <a:rPr dirty="0" spc="-45"/>
              <a:t>we </a:t>
            </a:r>
            <a:r>
              <a:rPr dirty="0" spc="-70"/>
              <a:t>go </a:t>
            </a:r>
            <a:r>
              <a:rPr dirty="0" spc="-20"/>
              <a:t>through  </a:t>
            </a:r>
            <a:r>
              <a:rPr dirty="0"/>
              <a:t>without </a:t>
            </a:r>
            <a:r>
              <a:rPr dirty="0" spc="-40"/>
              <a:t>medications. </a:t>
            </a:r>
            <a:r>
              <a:rPr dirty="0" spc="-80"/>
              <a:t>Maybe </a:t>
            </a:r>
            <a:r>
              <a:rPr dirty="0" spc="-130"/>
              <a:t>a </a:t>
            </a:r>
            <a:r>
              <a:rPr dirty="0" spc="-15"/>
              <a:t>prescription</a:t>
            </a:r>
            <a:r>
              <a:rPr dirty="0" spc="-105"/>
              <a:t> </a:t>
            </a:r>
            <a:r>
              <a:rPr dirty="0" spc="-80"/>
              <a:t>was</a:t>
            </a:r>
          </a:p>
          <a:p>
            <a:pPr marL="12700" marR="10795">
              <a:lnSpc>
                <a:spcPct val="100000"/>
              </a:lnSpc>
            </a:pPr>
            <a:r>
              <a:rPr dirty="0" spc="-20"/>
              <a:t>the </a:t>
            </a:r>
            <a:r>
              <a:rPr dirty="0" spc="-55"/>
              <a:t>beginning </a:t>
            </a:r>
            <a:r>
              <a:rPr dirty="0" spc="-15"/>
              <a:t>of </a:t>
            </a:r>
            <a:r>
              <a:rPr dirty="0" spc="-40"/>
              <a:t>people taking </a:t>
            </a:r>
            <a:r>
              <a:rPr dirty="0" spc="5"/>
              <a:t>our </a:t>
            </a:r>
            <a:r>
              <a:rPr dirty="0" spc="-60"/>
              <a:t>need </a:t>
            </a:r>
            <a:r>
              <a:rPr dirty="0" spc="10"/>
              <a:t>for </a:t>
            </a:r>
            <a:r>
              <a:rPr dirty="0" spc="-40"/>
              <a:t>help  </a:t>
            </a:r>
            <a:r>
              <a:rPr dirty="0" spc="-45"/>
              <a:t>seriously, </a:t>
            </a:r>
            <a:r>
              <a:rPr dirty="0" spc="-75"/>
              <a:t>and </a:t>
            </a:r>
            <a:r>
              <a:rPr dirty="0" spc="-40"/>
              <a:t>medications </a:t>
            </a:r>
            <a:r>
              <a:rPr dirty="0" spc="-45"/>
              <a:t>feel </a:t>
            </a:r>
            <a:r>
              <a:rPr dirty="0" spc="-30"/>
              <a:t>like </a:t>
            </a:r>
            <a:r>
              <a:rPr dirty="0" spc="-20"/>
              <a:t>the </a:t>
            </a:r>
            <a:r>
              <a:rPr dirty="0" spc="-30"/>
              <a:t>only </a:t>
            </a:r>
            <a:r>
              <a:rPr dirty="0" spc="-75"/>
              <a:t>way </a:t>
            </a:r>
            <a:r>
              <a:rPr dirty="0" spc="35"/>
              <a:t>to  </a:t>
            </a:r>
            <a:r>
              <a:rPr dirty="0" spc="-45"/>
              <a:t>recognize </a:t>
            </a:r>
            <a:r>
              <a:rPr dirty="0" spc="-15"/>
              <a:t>that </a:t>
            </a:r>
            <a:r>
              <a:rPr dirty="0" spc="5"/>
              <a:t>our </a:t>
            </a:r>
            <a:r>
              <a:rPr dirty="0" spc="-35"/>
              <a:t>problems </a:t>
            </a:r>
            <a:r>
              <a:rPr dirty="0" spc="-50"/>
              <a:t>are </a:t>
            </a:r>
            <a:r>
              <a:rPr dirty="0" spc="-60"/>
              <a:t>severe </a:t>
            </a:r>
            <a:r>
              <a:rPr dirty="0" spc="-75"/>
              <a:t>and </a:t>
            </a:r>
            <a:r>
              <a:rPr dirty="0"/>
              <a:t>out </a:t>
            </a:r>
            <a:r>
              <a:rPr dirty="0" spc="-10"/>
              <a:t>of  </a:t>
            </a:r>
            <a:r>
              <a:rPr dirty="0" spc="-5"/>
              <a:t>control. </a:t>
            </a:r>
            <a:r>
              <a:rPr dirty="0" spc="-30"/>
              <a:t>And </a:t>
            </a:r>
            <a:r>
              <a:rPr dirty="0" spc="-45"/>
              <a:t>when everyone </a:t>
            </a:r>
            <a:r>
              <a:rPr dirty="0" spc="-35"/>
              <a:t>around </a:t>
            </a:r>
            <a:r>
              <a:rPr dirty="0" spc="-85"/>
              <a:t>us </a:t>
            </a:r>
            <a:r>
              <a:rPr dirty="0" spc="-95"/>
              <a:t>has </a:t>
            </a:r>
            <a:r>
              <a:rPr dirty="0" spc="-45"/>
              <a:t>come </a:t>
            </a:r>
            <a:r>
              <a:rPr dirty="0" spc="35"/>
              <a:t>to  </a:t>
            </a:r>
            <a:r>
              <a:rPr dirty="0" spc="-35"/>
              <a:t>view </a:t>
            </a:r>
            <a:r>
              <a:rPr dirty="0" spc="-30"/>
              <a:t>medication </a:t>
            </a:r>
            <a:r>
              <a:rPr dirty="0" spc="-120"/>
              <a:t>as </a:t>
            </a:r>
            <a:r>
              <a:rPr dirty="0" spc="-50"/>
              <a:t>essential </a:t>
            </a:r>
            <a:r>
              <a:rPr dirty="0" spc="30"/>
              <a:t>to </a:t>
            </a:r>
            <a:r>
              <a:rPr dirty="0" spc="5"/>
              <a:t>our </a:t>
            </a:r>
            <a:r>
              <a:rPr dirty="0" spc="-40"/>
              <a:t>survival, </a:t>
            </a:r>
            <a:r>
              <a:rPr dirty="0" spc="-35"/>
              <a:t>consid-  ering </a:t>
            </a:r>
            <a:r>
              <a:rPr dirty="0" spc="-130"/>
              <a:t>a </a:t>
            </a:r>
            <a:r>
              <a:rPr dirty="0" spc="-50"/>
              <a:t>new </a:t>
            </a:r>
            <a:r>
              <a:rPr dirty="0" spc="-40"/>
              <a:t>path </a:t>
            </a:r>
            <a:r>
              <a:rPr dirty="0" spc="-80"/>
              <a:t>can </a:t>
            </a:r>
            <a:r>
              <a:rPr dirty="0" spc="-45"/>
              <a:t>feel </a:t>
            </a:r>
            <a:r>
              <a:rPr dirty="0" spc="20"/>
              <a:t>too </a:t>
            </a:r>
            <a:r>
              <a:rPr dirty="0" spc="-20"/>
              <a:t>risky </a:t>
            </a:r>
            <a:r>
              <a:rPr dirty="0" spc="30"/>
              <a:t>to </a:t>
            </a:r>
            <a:r>
              <a:rPr dirty="0" spc="-75"/>
              <a:t>even</a:t>
            </a:r>
            <a:r>
              <a:rPr dirty="0" spc="-10"/>
              <a:t> try.</a:t>
            </a:r>
          </a:p>
          <a:p>
            <a:pPr marL="12700" marR="52705">
              <a:lnSpc>
                <a:spcPct val="100000"/>
              </a:lnSpc>
              <a:spcBef>
                <a:spcPts val="900"/>
              </a:spcBef>
            </a:pPr>
            <a:r>
              <a:rPr dirty="0" spc="-85"/>
              <a:t>Many </a:t>
            </a:r>
            <a:r>
              <a:rPr dirty="0" spc="-20"/>
              <a:t>of </a:t>
            </a:r>
            <a:r>
              <a:rPr dirty="0" spc="-90"/>
              <a:t>us </a:t>
            </a:r>
            <a:r>
              <a:rPr dirty="0" spc="-55"/>
              <a:t>get </a:t>
            </a:r>
            <a:r>
              <a:rPr dirty="0" spc="-50"/>
              <a:t>help </a:t>
            </a:r>
            <a:r>
              <a:rPr dirty="0" spc="-20"/>
              <a:t>from </a:t>
            </a:r>
            <a:r>
              <a:rPr dirty="0" spc="-40"/>
              <a:t>psychiatric </a:t>
            </a:r>
            <a:r>
              <a:rPr dirty="0" spc="-60"/>
              <a:t>drugs, </a:t>
            </a:r>
            <a:r>
              <a:rPr dirty="0" spc="-20"/>
              <a:t>but </a:t>
            </a:r>
            <a:r>
              <a:rPr dirty="0" spc="-40"/>
              <a:t>might  </a:t>
            </a:r>
            <a:r>
              <a:rPr dirty="0" spc="-5"/>
              <a:t>not </a:t>
            </a:r>
            <a:r>
              <a:rPr dirty="0" spc="-50"/>
              <a:t>understand </a:t>
            </a:r>
            <a:r>
              <a:rPr dirty="0" spc="-30"/>
              <a:t>how </a:t>
            </a:r>
            <a:r>
              <a:rPr dirty="0" spc="-40"/>
              <a:t>they </a:t>
            </a:r>
            <a:r>
              <a:rPr dirty="0" spc="-45"/>
              <a:t>really </a:t>
            </a:r>
            <a:r>
              <a:rPr dirty="0"/>
              <a:t>work </a:t>
            </a:r>
            <a:r>
              <a:rPr dirty="0" spc="25"/>
              <a:t>or </a:t>
            </a:r>
            <a:r>
              <a:rPr dirty="0" spc="-40"/>
              <a:t>what </a:t>
            </a:r>
            <a:r>
              <a:rPr dirty="0" spc="-30"/>
              <a:t>the  </a:t>
            </a:r>
            <a:r>
              <a:rPr dirty="0" spc="-5"/>
              <a:t>other </a:t>
            </a:r>
            <a:r>
              <a:rPr dirty="0" spc="-30"/>
              <a:t>options </a:t>
            </a:r>
            <a:r>
              <a:rPr dirty="0" spc="-55"/>
              <a:t>are. </a:t>
            </a:r>
            <a:r>
              <a:rPr dirty="0" spc="-90"/>
              <a:t>Some </a:t>
            </a:r>
            <a:r>
              <a:rPr dirty="0" spc="-20"/>
              <a:t>of </a:t>
            </a:r>
            <a:r>
              <a:rPr dirty="0" spc="-90"/>
              <a:t>us </a:t>
            </a:r>
            <a:r>
              <a:rPr dirty="0" spc="-50"/>
              <a:t>never </a:t>
            </a:r>
            <a:r>
              <a:rPr dirty="0" spc="-45"/>
              <a:t>found </a:t>
            </a:r>
            <a:r>
              <a:rPr dirty="0" spc="-60"/>
              <a:t>medica-  </a:t>
            </a:r>
            <a:r>
              <a:rPr dirty="0" spc="-25"/>
              <a:t>tions </a:t>
            </a:r>
            <a:r>
              <a:rPr dirty="0" spc="-60"/>
              <a:t>useful, </a:t>
            </a:r>
            <a:r>
              <a:rPr dirty="0" spc="25"/>
              <a:t>or </a:t>
            </a:r>
            <a:r>
              <a:rPr dirty="0" spc="-50"/>
              <a:t>medications </a:t>
            </a:r>
            <a:r>
              <a:rPr dirty="0" spc="-80"/>
              <a:t>even made </a:t>
            </a:r>
            <a:r>
              <a:rPr dirty="0"/>
              <a:t>our </a:t>
            </a:r>
            <a:r>
              <a:rPr dirty="0" spc="-45"/>
              <a:t>problems  </a:t>
            </a:r>
            <a:r>
              <a:rPr dirty="0" spc="-35"/>
              <a:t>worse, </a:t>
            </a:r>
            <a:r>
              <a:rPr dirty="0" spc="-80"/>
              <a:t>and </a:t>
            </a:r>
            <a:r>
              <a:rPr dirty="0" spc="-55"/>
              <a:t>we </a:t>
            </a:r>
            <a:r>
              <a:rPr dirty="0" spc="-60"/>
              <a:t>are ready </a:t>
            </a:r>
            <a:r>
              <a:rPr dirty="0" spc="25"/>
              <a:t>to try </a:t>
            </a:r>
            <a:r>
              <a:rPr dirty="0" spc="-50"/>
              <a:t>living </a:t>
            </a:r>
            <a:r>
              <a:rPr dirty="0" spc="-10"/>
              <a:t>without </a:t>
            </a:r>
            <a:r>
              <a:rPr dirty="0" spc="-40"/>
              <a:t>them.  </a:t>
            </a:r>
            <a:r>
              <a:rPr dirty="0" spc="-65"/>
              <a:t>Sometimes </a:t>
            </a:r>
            <a:r>
              <a:rPr dirty="0" spc="-50"/>
              <a:t>people </a:t>
            </a:r>
            <a:r>
              <a:rPr dirty="0" spc="-60"/>
              <a:t>are </a:t>
            </a:r>
            <a:r>
              <a:rPr dirty="0" spc="10"/>
              <a:t>torn </a:t>
            </a:r>
            <a:r>
              <a:rPr dirty="0" spc="-50"/>
              <a:t>between </a:t>
            </a:r>
            <a:r>
              <a:rPr dirty="0" spc="-30"/>
              <a:t>the </a:t>
            </a:r>
            <a:r>
              <a:rPr dirty="0" spc="-40"/>
              <a:t>risks</a:t>
            </a:r>
            <a:r>
              <a:rPr dirty="0" spc="55"/>
              <a:t> </a:t>
            </a:r>
            <a:r>
              <a:rPr dirty="0" spc="-20"/>
              <a:t>of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57150">
              <a:lnSpc>
                <a:spcPct val="100000"/>
              </a:lnSpc>
            </a:pPr>
            <a:r>
              <a:rPr dirty="0" sz="1100" spc="-65"/>
              <a:t>8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836202"/>
            <a:ext cx="5943600" cy="4707890"/>
          </a:xfrm>
          <a:custGeom>
            <a:avLst/>
            <a:gdLst/>
            <a:ahLst/>
            <a:cxnLst/>
            <a:rect l="l" t="t" r="r" b="b"/>
            <a:pathLst>
              <a:path w="5943600" h="4707890">
                <a:moveTo>
                  <a:pt x="0" y="4707597"/>
                </a:moveTo>
                <a:lnTo>
                  <a:pt x="5943600" y="4707597"/>
                </a:lnTo>
                <a:lnTo>
                  <a:pt x="5943600" y="0"/>
                </a:lnTo>
                <a:lnTo>
                  <a:pt x="0" y="0"/>
                </a:lnTo>
                <a:lnTo>
                  <a:pt x="0" y="4707597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8800" y="2880418"/>
            <a:ext cx="309753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14" b="0">
                <a:latin typeface="Cambria"/>
                <a:cs typeface="Cambria"/>
              </a:rPr>
              <a:t>Key </a:t>
            </a:r>
            <a:r>
              <a:rPr dirty="0" sz="1800" spc="-155" b="0">
                <a:latin typeface="Cambria"/>
                <a:cs typeface="Cambria"/>
              </a:rPr>
              <a:t>Resources </a:t>
            </a:r>
            <a:r>
              <a:rPr dirty="0" sz="1800" spc="-130" b="0">
                <a:latin typeface="Cambria"/>
                <a:cs typeface="Cambria"/>
              </a:rPr>
              <a:t>For </a:t>
            </a:r>
            <a:r>
              <a:rPr dirty="0" sz="1800" spc="-160" b="0">
                <a:latin typeface="Cambria"/>
                <a:cs typeface="Cambria"/>
              </a:rPr>
              <a:t>Further</a:t>
            </a:r>
            <a:r>
              <a:rPr dirty="0" sz="1800" spc="50" b="0">
                <a:latin typeface="Cambria"/>
                <a:cs typeface="Cambria"/>
              </a:rPr>
              <a:t> </a:t>
            </a:r>
            <a:r>
              <a:rPr dirty="0" sz="1800" spc="-125" b="0">
                <a:latin typeface="Cambria"/>
                <a:cs typeface="Cambria"/>
              </a:rPr>
              <a:t>Learning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228600"/>
            <a:ext cx="5943600" cy="2607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dirty="0" sz="900" spc="45" b="1">
                <a:latin typeface="Trebuchet MS"/>
                <a:cs typeface="Trebuchet MS"/>
              </a:rPr>
              <a:t>Inner </a:t>
            </a:r>
            <a:r>
              <a:rPr dirty="0" sz="900" spc="60" b="1">
                <a:latin typeface="Trebuchet MS"/>
                <a:cs typeface="Trebuchet MS"/>
              </a:rPr>
              <a:t>Compass </a:t>
            </a:r>
            <a:r>
              <a:rPr dirty="0" sz="900" spc="110" b="1">
                <a:latin typeface="Trebuchet MS"/>
                <a:cs typeface="Trebuchet MS"/>
              </a:rPr>
              <a:t>-</a:t>
            </a:r>
            <a:r>
              <a:rPr dirty="0" sz="900" spc="-180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Withdrawal </a:t>
            </a:r>
            <a:r>
              <a:rPr dirty="0" sz="900" spc="25" b="1">
                <a:latin typeface="Trebuchet MS"/>
                <a:cs typeface="Trebuchet MS"/>
              </a:rPr>
              <a:t>Project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0"/>
              </a:spcBef>
            </a:pPr>
            <a:r>
              <a:rPr dirty="0" spc="-40"/>
              <a:t>https://withdrawal.theinnercompass.org/</a:t>
            </a:r>
          </a:p>
          <a:p>
            <a:pPr marL="88900">
              <a:lnSpc>
                <a:spcPct val="100000"/>
              </a:lnSpc>
              <a:spcBef>
                <a:spcPts val="20"/>
              </a:spcBef>
            </a:pPr>
            <a:endParaRPr sz="85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</a:pPr>
            <a:r>
              <a:rPr dirty="0" sz="900" spc="160" b="1">
                <a:latin typeface="Trebuchet MS"/>
                <a:cs typeface="Trebuchet MS"/>
              </a:rPr>
              <a:t>MIND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“Making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Sense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of</a:t>
            </a:r>
            <a:r>
              <a:rPr dirty="0" sz="900" spc="20" b="1">
                <a:latin typeface="Trebuchet MS"/>
                <a:cs typeface="Trebuchet MS"/>
              </a:rPr>
              <a:t> </a:t>
            </a:r>
            <a:r>
              <a:rPr dirty="0" sz="900" spc="60" b="1">
                <a:latin typeface="Trebuchet MS"/>
                <a:cs typeface="Trebuchet MS"/>
              </a:rPr>
              <a:t>Coming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Off</a:t>
            </a:r>
            <a:r>
              <a:rPr dirty="0" sz="900" spc="20" b="1">
                <a:latin typeface="Trebuchet MS"/>
                <a:cs typeface="Trebuchet MS"/>
              </a:rPr>
              <a:t> </a:t>
            </a:r>
            <a:r>
              <a:rPr dirty="0" sz="900" spc="25" b="1">
                <a:latin typeface="Trebuchet MS"/>
                <a:cs typeface="Trebuchet MS"/>
              </a:rPr>
              <a:t>Psychiatric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Drugs”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0"/>
              </a:spcBef>
            </a:pPr>
            <a:r>
              <a:rPr dirty="0" spc="-35">
                <a:hlinkClick r:id="rId3"/>
              </a:rPr>
              <a:t>http://bit.ly/yPjusy</a:t>
            </a:r>
          </a:p>
          <a:p>
            <a:pPr marL="88900"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</a:pPr>
            <a:r>
              <a:rPr dirty="0" sz="900" spc="40" b="1">
                <a:latin typeface="Trebuchet MS"/>
                <a:cs typeface="Trebuchet MS"/>
              </a:rPr>
              <a:t>“Understanding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Psychosis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and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25" b="1">
                <a:latin typeface="Trebuchet MS"/>
                <a:cs typeface="Trebuchet MS"/>
              </a:rPr>
              <a:t>Schizophrenia”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British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Psychological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Society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0"/>
              </a:spcBef>
            </a:pPr>
            <a:r>
              <a:rPr dirty="0" spc="-35">
                <a:hlinkClick r:id="rId4"/>
              </a:rPr>
              <a:t>http://bit.ly/1RtRS1T</a:t>
            </a:r>
            <a:r>
              <a:rPr dirty="0" spc="-5">
                <a:hlinkClick r:id="rId4"/>
              </a:rPr>
              <a:t> </a:t>
            </a:r>
            <a:r>
              <a:rPr dirty="0" spc="-15">
                <a:hlinkClick r:id="rId5"/>
              </a:rPr>
              <a:t>http://bit.ly/1RrXzDO</a:t>
            </a:r>
          </a:p>
          <a:p>
            <a:pPr marL="101600" marR="453390">
              <a:lnSpc>
                <a:spcPct val="101899"/>
              </a:lnSpc>
              <a:spcBef>
                <a:spcPts val="980"/>
              </a:spcBef>
            </a:pPr>
            <a:r>
              <a:rPr dirty="0" sz="900" spc="25" b="1">
                <a:latin typeface="Trebuchet MS"/>
                <a:cs typeface="Trebuchet MS"/>
              </a:rPr>
              <a:t>Psychiatric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70" b="1">
                <a:latin typeface="Trebuchet MS"/>
                <a:cs typeface="Trebuchet MS"/>
              </a:rPr>
              <a:t>Drug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5" b="1">
                <a:latin typeface="Trebuchet MS"/>
                <a:cs typeface="Trebuchet MS"/>
              </a:rPr>
              <a:t>Withdrawal: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175" b="1">
                <a:latin typeface="Trebuchet MS"/>
                <a:cs typeface="Trebuchet MS"/>
              </a:rPr>
              <a:t>A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5" b="1">
                <a:latin typeface="Trebuchet MS"/>
                <a:cs typeface="Trebuchet MS"/>
              </a:rPr>
              <a:t>Guide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for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20" b="1">
                <a:latin typeface="Trebuchet MS"/>
                <a:cs typeface="Trebuchet MS"/>
              </a:rPr>
              <a:t>Prescribers,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Therapists,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Patients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and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their  Families </a:t>
            </a:r>
            <a:r>
              <a:rPr dirty="0" spc="-65"/>
              <a:t>by </a:t>
            </a:r>
            <a:r>
              <a:rPr dirty="0" spc="-45"/>
              <a:t>Peter </a:t>
            </a:r>
            <a:r>
              <a:rPr dirty="0" spc="-65"/>
              <a:t>Breggin, </a:t>
            </a:r>
            <a:r>
              <a:rPr dirty="0" spc="-55"/>
              <a:t>Springer </a:t>
            </a:r>
            <a:r>
              <a:rPr dirty="0" spc="-65"/>
              <a:t>Publishing,</a:t>
            </a:r>
            <a:r>
              <a:rPr dirty="0" spc="-190"/>
              <a:t> </a:t>
            </a:r>
            <a:r>
              <a:rPr dirty="0" spc="-60"/>
              <a:t>2012.</a:t>
            </a:r>
            <a:endParaRPr sz="900">
              <a:latin typeface="Trebuchet MS"/>
              <a:cs typeface="Trebuchet MS"/>
            </a:endParaRPr>
          </a:p>
          <a:p>
            <a:pPr marL="88900"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  <a:spcBef>
                <a:spcPts val="5"/>
              </a:spcBef>
            </a:pPr>
            <a:r>
              <a:rPr dirty="0" sz="900" spc="60" b="1">
                <a:latin typeface="Trebuchet MS"/>
                <a:cs typeface="Trebuchet MS"/>
              </a:rPr>
              <a:t>Coming </a:t>
            </a:r>
            <a:r>
              <a:rPr dirty="0" sz="900" spc="50" b="1">
                <a:latin typeface="Trebuchet MS"/>
                <a:cs typeface="Trebuchet MS"/>
              </a:rPr>
              <a:t>Off </a:t>
            </a:r>
            <a:r>
              <a:rPr dirty="0" sz="900" spc="25" b="1">
                <a:latin typeface="Trebuchet MS"/>
                <a:cs typeface="Trebuchet MS"/>
              </a:rPr>
              <a:t>Psychiatric</a:t>
            </a:r>
            <a:r>
              <a:rPr dirty="0" sz="900" spc="-105" b="1">
                <a:latin typeface="Trebuchet MS"/>
                <a:cs typeface="Trebuchet MS"/>
              </a:rPr>
              <a:t> </a:t>
            </a:r>
            <a:r>
              <a:rPr dirty="0" sz="900" spc="65" b="1">
                <a:latin typeface="Trebuchet MS"/>
                <a:cs typeface="Trebuchet MS"/>
              </a:rPr>
              <a:t>Drugs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0"/>
              </a:spcBef>
            </a:pPr>
            <a:r>
              <a:rPr dirty="0" spc="-35"/>
              <a:t>edited </a:t>
            </a:r>
            <a:r>
              <a:rPr dirty="0" spc="-70"/>
              <a:t>by </a:t>
            </a:r>
            <a:r>
              <a:rPr dirty="0" spc="-45"/>
              <a:t>Peter </a:t>
            </a:r>
            <a:r>
              <a:rPr dirty="0" spc="-75"/>
              <a:t>Lehmann,</a:t>
            </a:r>
            <a:r>
              <a:rPr dirty="0" spc="-160"/>
              <a:t> </a:t>
            </a:r>
            <a:r>
              <a:rPr dirty="0" spc="-55">
                <a:hlinkClick r:id="rId6"/>
              </a:rPr>
              <a:t>www.peter-lehmann-publishing.com</a:t>
            </a:r>
          </a:p>
          <a:p>
            <a:pPr marL="101600" marR="782320">
              <a:lnSpc>
                <a:spcPct val="101899"/>
              </a:lnSpc>
              <a:spcBef>
                <a:spcPts val="980"/>
              </a:spcBef>
            </a:pPr>
            <a:r>
              <a:rPr dirty="0" sz="900" spc="75" b="1">
                <a:latin typeface="Trebuchet MS"/>
                <a:cs typeface="Trebuchet MS"/>
              </a:rPr>
              <a:t>Anatomy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of</a:t>
            </a:r>
            <a:r>
              <a:rPr dirty="0" sz="900" spc="3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an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25" b="1">
                <a:latin typeface="Trebuchet MS"/>
                <a:cs typeface="Trebuchet MS"/>
              </a:rPr>
              <a:t>Epidemic:</a:t>
            </a:r>
            <a:r>
              <a:rPr dirty="0" sz="900" spc="10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Magic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Bullets,</a:t>
            </a:r>
            <a:r>
              <a:rPr dirty="0" sz="900" spc="10" b="1">
                <a:latin typeface="Trebuchet MS"/>
                <a:cs typeface="Trebuchet MS"/>
              </a:rPr>
              <a:t> </a:t>
            </a:r>
            <a:r>
              <a:rPr dirty="0" sz="900" spc="25" b="1">
                <a:latin typeface="Trebuchet MS"/>
                <a:cs typeface="Trebuchet MS"/>
              </a:rPr>
              <a:t>Psychiatric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Drugs,</a:t>
            </a:r>
            <a:r>
              <a:rPr dirty="0" sz="900" spc="1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and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the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Astonishing  </a:t>
            </a:r>
            <a:r>
              <a:rPr dirty="0" sz="900" spc="45" b="1">
                <a:latin typeface="Trebuchet MS"/>
                <a:cs typeface="Trebuchet MS"/>
              </a:rPr>
              <a:t>Rise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of</a:t>
            </a:r>
            <a:r>
              <a:rPr dirty="0" sz="900" spc="20" b="1">
                <a:latin typeface="Trebuchet MS"/>
                <a:cs typeface="Trebuchet MS"/>
              </a:rPr>
              <a:t> </a:t>
            </a:r>
            <a:r>
              <a:rPr dirty="0" sz="900" spc="60" b="1">
                <a:latin typeface="Trebuchet MS"/>
                <a:cs typeface="Trebuchet MS"/>
              </a:rPr>
              <a:t>Mental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Illness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20" b="1">
                <a:latin typeface="Trebuchet MS"/>
                <a:cs typeface="Trebuchet MS"/>
              </a:rPr>
              <a:t>in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America</a:t>
            </a:r>
            <a:r>
              <a:rPr dirty="0" sz="900" spc="5" b="1">
                <a:latin typeface="Trebuchet MS"/>
                <a:cs typeface="Trebuchet MS"/>
              </a:rPr>
              <a:t> </a:t>
            </a:r>
            <a:r>
              <a:rPr dirty="0" spc="-65"/>
              <a:t>by</a:t>
            </a:r>
            <a:r>
              <a:rPr dirty="0"/>
              <a:t> </a:t>
            </a:r>
            <a:r>
              <a:rPr dirty="0" spc="-25"/>
              <a:t>Robert</a:t>
            </a:r>
            <a:r>
              <a:rPr dirty="0" spc="-125"/>
              <a:t> </a:t>
            </a:r>
            <a:r>
              <a:rPr dirty="0" spc="-30"/>
              <a:t>Whitaker,</a:t>
            </a:r>
            <a:r>
              <a:rPr dirty="0" spc="-100"/>
              <a:t> </a:t>
            </a:r>
            <a:r>
              <a:rPr dirty="0" spc="-15"/>
              <a:t>Crown</a:t>
            </a:r>
            <a:r>
              <a:rPr dirty="0"/>
              <a:t> </a:t>
            </a:r>
            <a:r>
              <a:rPr dirty="0" spc="-50"/>
              <a:t>Books</a:t>
            </a:r>
            <a:r>
              <a:rPr dirty="0"/>
              <a:t> </a:t>
            </a:r>
            <a:r>
              <a:rPr dirty="0" spc="-60"/>
              <a:t>2010.</a:t>
            </a:r>
            <a:endParaRPr sz="900">
              <a:latin typeface="Trebuchet MS"/>
              <a:cs typeface="Trebuchet MS"/>
            </a:endParaRPr>
          </a:p>
          <a:p>
            <a:pPr marL="88900">
              <a:lnSpc>
                <a:spcPct val="100000"/>
              </a:lnSpc>
              <a:spcBef>
                <a:spcPts val="45"/>
              </a:spcBef>
            </a:pPr>
          </a:p>
          <a:p>
            <a:pPr marL="101600">
              <a:lnSpc>
                <a:spcPct val="100000"/>
              </a:lnSpc>
              <a:spcBef>
                <a:spcPts val="5"/>
              </a:spcBef>
            </a:pPr>
            <a:r>
              <a:rPr dirty="0" sz="900" spc="60" b="1">
                <a:latin typeface="Trebuchet MS"/>
                <a:cs typeface="Trebuchet MS"/>
              </a:rPr>
              <a:t>Beyond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5" b="1">
                <a:latin typeface="Trebuchet MS"/>
                <a:cs typeface="Trebuchet MS"/>
              </a:rPr>
              <a:t>Meds: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5" b="1">
                <a:latin typeface="Trebuchet MS"/>
                <a:cs typeface="Trebuchet MS"/>
              </a:rPr>
              <a:t>Alternatives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To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Psychiatry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website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pc="-55">
                <a:hlinkClick r:id="rId7"/>
              </a:rPr>
              <a:t>www.beyondmeds.com</a:t>
            </a:r>
            <a:endParaRPr sz="900">
              <a:latin typeface="Trebuchet MS"/>
              <a:cs typeface="Trebuchet MS"/>
            </a:endParaRPr>
          </a:p>
          <a:p>
            <a:pPr marL="88900"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  <a:spcBef>
                <a:spcPts val="5"/>
              </a:spcBef>
            </a:pPr>
            <a:r>
              <a:rPr dirty="0" sz="900" spc="60" b="1">
                <a:latin typeface="Trebuchet MS"/>
                <a:cs typeface="Trebuchet MS"/>
              </a:rPr>
              <a:t>Coming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Off</a:t>
            </a:r>
            <a:r>
              <a:rPr dirty="0" sz="900" spc="25" b="1">
                <a:latin typeface="Trebuchet MS"/>
                <a:cs typeface="Trebuchet MS"/>
              </a:rPr>
              <a:t> Psychiatric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Drugs: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175" b="1">
                <a:latin typeface="Trebuchet MS"/>
                <a:cs typeface="Trebuchet MS"/>
              </a:rPr>
              <a:t>A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95" b="1">
                <a:latin typeface="Trebuchet MS"/>
                <a:cs typeface="Trebuchet MS"/>
              </a:rPr>
              <a:t>Harm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Reduction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Approach</a:t>
            </a:r>
            <a:r>
              <a:rPr dirty="0" sz="900" spc="-55" b="1">
                <a:latin typeface="Trebuchet MS"/>
                <a:cs typeface="Trebuchet MS"/>
              </a:rPr>
              <a:t> </a:t>
            </a:r>
            <a:r>
              <a:rPr dirty="0" sz="900" spc="110" b="1">
                <a:latin typeface="Trebuchet MS"/>
                <a:cs typeface="Trebuchet MS"/>
              </a:rPr>
              <a:t>-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video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with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65" b="1">
                <a:latin typeface="Trebuchet MS"/>
                <a:cs typeface="Trebuchet MS"/>
              </a:rPr>
              <a:t>Will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Hall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19"/>
              </a:spcBef>
            </a:pPr>
            <a:r>
              <a:rPr dirty="0" spc="-30">
                <a:hlinkClick r:id="rId8"/>
              </a:rPr>
              <a:t>http://bit.ly/zAMTRF</a:t>
            </a:r>
            <a:r>
              <a:rPr dirty="0">
                <a:hlinkClick r:id="rId8"/>
              </a:rPr>
              <a:t> </a:t>
            </a:r>
            <a:r>
              <a:rPr dirty="0" spc="-45">
                <a:hlinkClick r:id="rId9"/>
              </a:rPr>
              <a:t>www.willhall.net/comingoffmeds</a:t>
            </a:r>
          </a:p>
          <a:p>
            <a:pPr marL="88900">
              <a:lnSpc>
                <a:spcPct val="100000"/>
              </a:lnSpc>
              <a:spcBef>
                <a:spcPts val="20"/>
              </a:spcBef>
            </a:pPr>
            <a:endParaRPr sz="850">
              <a:latin typeface="Times New Roman"/>
              <a:cs typeface="Times New Roman"/>
            </a:endParaRPr>
          </a:p>
          <a:p>
            <a:pPr marL="101600">
              <a:lnSpc>
                <a:spcPct val="100000"/>
              </a:lnSpc>
            </a:pPr>
            <a:r>
              <a:rPr dirty="0" sz="900" spc="60" b="1">
                <a:latin typeface="Trebuchet MS"/>
                <a:cs typeface="Trebuchet MS"/>
              </a:rPr>
              <a:t>Coming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0" b="1">
                <a:latin typeface="Trebuchet MS"/>
                <a:cs typeface="Trebuchet MS"/>
              </a:rPr>
              <a:t>Off</a:t>
            </a:r>
            <a:r>
              <a:rPr dirty="0" sz="900" spc="20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Psych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Drugs: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175" b="1">
                <a:latin typeface="Trebuchet MS"/>
                <a:cs typeface="Trebuchet MS"/>
              </a:rPr>
              <a:t>A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Meeting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30" b="1">
                <a:latin typeface="Trebuchet MS"/>
                <a:cs typeface="Trebuchet MS"/>
              </a:rPr>
              <a:t>of</a:t>
            </a:r>
            <a:r>
              <a:rPr dirty="0" sz="900" spc="20" b="1">
                <a:latin typeface="Trebuchet MS"/>
                <a:cs typeface="Trebuchet MS"/>
              </a:rPr>
              <a:t> </a:t>
            </a:r>
            <a:r>
              <a:rPr dirty="0" sz="900" spc="65" b="1">
                <a:latin typeface="Trebuchet MS"/>
                <a:cs typeface="Trebuchet MS"/>
              </a:rPr>
              <a:t>Minds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110" b="1">
                <a:latin typeface="Trebuchet MS"/>
                <a:cs typeface="Trebuchet MS"/>
              </a:rPr>
              <a:t>-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25" b="1">
                <a:latin typeface="Trebuchet MS"/>
                <a:cs typeface="Trebuchet MS"/>
              </a:rPr>
              <a:t>film</a:t>
            </a:r>
            <a:r>
              <a:rPr dirty="0" sz="900" b="1">
                <a:latin typeface="Trebuchet MS"/>
                <a:cs typeface="Trebuchet MS"/>
              </a:rPr>
              <a:t> </a:t>
            </a:r>
            <a:r>
              <a:rPr dirty="0" sz="900" spc="35" b="1">
                <a:latin typeface="Trebuchet MS"/>
                <a:cs typeface="Trebuchet MS"/>
              </a:rPr>
              <a:t>by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40" b="1">
                <a:latin typeface="Trebuchet MS"/>
                <a:cs typeface="Trebuchet MS"/>
              </a:rPr>
              <a:t>Daniel</a:t>
            </a:r>
            <a:r>
              <a:rPr dirty="0" sz="900" spc="-5" b="1">
                <a:latin typeface="Trebuchet MS"/>
                <a:cs typeface="Trebuchet MS"/>
              </a:rPr>
              <a:t> </a:t>
            </a:r>
            <a:r>
              <a:rPr dirty="0" sz="900" spc="55" b="1">
                <a:latin typeface="Trebuchet MS"/>
                <a:cs typeface="Trebuchet MS"/>
              </a:rPr>
              <a:t>Mackler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470"/>
              </a:spcBef>
            </a:pPr>
            <a:r>
              <a:rPr dirty="0" spc="-25">
                <a:hlinkClick r:id="rId10"/>
              </a:rPr>
              <a:t>http://bit.ly/1UcVqNh</a:t>
            </a:r>
          </a:p>
          <a:p>
            <a:pPr marL="101600">
              <a:lnSpc>
                <a:spcPct val="100000"/>
              </a:lnSpc>
              <a:spcBef>
                <a:spcPts val="550"/>
              </a:spcBef>
            </a:pPr>
            <a:r>
              <a:rPr dirty="0" sz="900" spc="35" b="1">
                <a:latin typeface="Trebuchet MS"/>
                <a:cs typeface="Trebuchet MS"/>
              </a:rPr>
              <a:t>Gainining </a:t>
            </a:r>
            <a:r>
              <a:rPr dirty="0" sz="900" spc="75" b="1">
                <a:latin typeface="Trebuchet MS"/>
                <a:cs typeface="Trebuchet MS"/>
              </a:rPr>
              <a:t>Autonomy </a:t>
            </a:r>
            <a:r>
              <a:rPr dirty="0" sz="900" spc="50" b="1">
                <a:latin typeface="Trebuchet MS"/>
                <a:cs typeface="Trebuchet MS"/>
              </a:rPr>
              <a:t>on </a:t>
            </a:r>
            <a:r>
              <a:rPr dirty="0" sz="900" spc="45" b="1">
                <a:latin typeface="Trebuchet MS"/>
                <a:cs typeface="Trebuchet MS"/>
              </a:rPr>
              <a:t>Medication</a:t>
            </a:r>
            <a:r>
              <a:rPr dirty="0" sz="900" spc="-185" b="1">
                <a:latin typeface="Trebuchet MS"/>
                <a:cs typeface="Trebuchet MS"/>
              </a:rPr>
              <a:t> </a:t>
            </a:r>
            <a:r>
              <a:rPr dirty="0" sz="900" spc="155" b="1">
                <a:latin typeface="Trebuchet MS"/>
                <a:cs typeface="Trebuchet MS"/>
              </a:rPr>
              <a:t>GAM</a:t>
            </a:r>
            <a:endParaRPr sz="900">
              <a:latin typeface="Trebuchet MS"/>
              <a:cs typeface="Trebuchet MS"/>
            </a:endParaRPr>
          </a:p>
          <a:p>
            <a:pPr marL="101600">
              <a:lnSpc>
                <a:spcPct val="100000"/>
              </a:lnSpc>
              <a:spcBef>
                <a:spcPts val="20"/>
              </a:spcBef>
            </a:pPr>
            <a:r>
              <a:rPr dirty="0" spc="-25">
                <a:hlinkClick r:id="rId11"/>
              </a:rPr>
              <a:t>http://bit.ly/GAM20</a:t>
            </a:r>
          </a:p>
          <a:p>
            <a:pPr algn="r" marL="88900" marR="5080">
              <a:lnSpc>
                <a:spcPct val="100000"/>
              </a:lnSpc>
              <a:spcBef>
                <a:spcPts val="130"/>
              </a:spcBef>
            </a:pPr>
            <a:r>
              <a:rPr dirty="0" sz="1100" spc="-65"/>
              <a:t>9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0250" y="708939"/>
            <a:ext cx="2684780" cy="334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572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underpinning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message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solution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“treatment” 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think 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physically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necessary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survival.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solid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science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behind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viewing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disorders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simple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malfunctions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biology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“corrected”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severe diagnosis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schizophrenia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bipolar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recover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completely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medication.The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labeled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disorders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“incurable”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“lifelong:”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mysterious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unpredictable.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tools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useful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medically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necessary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treatments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acknowledge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this,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options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thinkable.And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potential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greater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scrutiny,</a:t>
            </a:r>
            <a:r>
              <a:rPr dirty="0" sz="1000" spc="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chronic</a:t>
            </a:r>
            <a:r>
              <a:rPr dirty="0" sz="1000" spc="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illness,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65616"/>
            <a:ext cx="475234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0"/>
              <a:t>Looking </a:t>
            </a:r>
            <a:r>
              <a:rPr dirty="0" sz="1800" spc="-160"/>
              <a:t>Critically </a:t>
            </a:r>
            <a:r>
              <a:rPr dirty="0" sz="1800" spc="-260"/>
              <a:t>at </a:t>
            </a:r>
            <a:r>
              <a:rPr dirty="0" sz="1800" spc="-185"/>
              <a:t>“Mental </a:t>
            </a:r>
            <a:r>
              <a:rPr dirty="0" sz="1800" spc="-175"/>
              <a:t>Disorders” </a:t>
            </a:r>
            <a:r>
              <a:rPr dirty="0" sz="1800" spc="-245"/>
              <a:t>and</a:t>
            </a:r>
            <a:r>
              <a:rPr dirty="0" sz="1800" spc="-225"/>
              <a:t> </a:t>
            </a:r>
            <a:r>
              <a:rPr dirty="0" sz="1800" spc="-220"/>
              <a:t>Psychiatry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3286125" y="4214571"/>
            <a:ext cx="2682875" cy="3087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7200" y="918489"/>
            <a:ext cx="2651760" cy="6661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labeled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“mental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disorders:”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overwhelming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suffering,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wild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mood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swings,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unusual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beliefs,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disruptive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behaviors,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mysterious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madness.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Currently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millions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world-wide,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infants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elders,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bipolar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disorder,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schizophrenia,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depression, anxiety,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attention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deficit,</a:t>
            </a:r>
            <a:endParaRPr sz="1000">
              <a:latin typeface="Arial"/>
              <a:cs typeface="Arial"/>
            </a:endParaRPr>
          </a:p>
          <a:p>
            <a:pPr marL="12700" marR="6985">
              <a:lnSpc>
                <a:spcPct val="100000"/>
              </a:lnSpc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obsessive-compulsive,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post-traumatic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stress.The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numbers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climbing every</a:t>
            </a:r>
            <a:r>
              <a:rPr dirty="0" sz="1000" spc="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day.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99"/>
              </a:lnSpc>
              <a:spcBef>
                <a:spcPts val="545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many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people, psychiatric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very  </a:t>
            </a:r>
            <a:r>
              <a:rPr dirty="0" sz="900" spc="5" b="1">
                <a:solidFill>
                  <a:srgbClr val="231F20"/>
                </a:solidFill>
                <a:latin typeface="Trebuchet MS"/>
                <a:cs typeface="Trebuchet MS"/>
              </a:rPr>
              <a:t>useful.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Putting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brakes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control,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being able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function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school,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relationships,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sleep,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keeping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  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extremes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lifesaving.The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sense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relief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dramatic,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medications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stir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emotions,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feelings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salvation.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time, 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little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room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see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picture: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negative,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harmful,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life-threatening.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result,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clear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understand-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why these drugs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honest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discussion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risks,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alternatives,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want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to.</a:t>
            </a:r>
            <a:endParaRPr sz="1000">
              <a:latin typeface="Arial"/>
              <a:cs typeface="Arial"/>
            </a:endParaRPr>
          </a:p>
          <a:p>
            <a:pPr marL="12700" marR="14604">
              <a:lnSpc>
                <a:spcPct val="100000"/>
              </a:lnSpc>
              <a:spcBef>
                <a:spcPts val="900"/>
              </a:spcBef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TV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ads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tell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psychiat-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necessary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biological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insulin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diabetes.They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promote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idea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correct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imbalances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treat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abnormalities.The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truth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different,  however.“Biology”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“chemical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imbalances”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simplistic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sound-bites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persuade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faith 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quick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fixes.These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words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fact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complicated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unclear.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Biological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factors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(such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nutrition,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rest,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allergies) affect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everything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experi-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ence: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biological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</a:t>
            </a:r>
            <a:r>
              <a:rPr dirty="0" sz="1000" spc="-20" i="1">
                <a:solidFill>
                  <a:srgbClr val="231F20"/>
                </a:solidFill>
                <a:latin typeface="Calibri"/>
                <a:cs typeface="Calibri"/>
              </a:rPr>
              <a:t>cause”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“basis”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plants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belief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key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solving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problems.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something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biological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cause,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basis,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13807"/>
            <a:ext cx="25977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impairment,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dependency,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worse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even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dirty="0" sz="10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death.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732907"/>
            <a:ext cx="2696845" cy="4443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1275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medications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multi-billion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dollar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industry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big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oil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military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spending,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companies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incentive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cover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facts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products.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look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carefully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examine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closely</a:t>
            </a:r>
            <a:endParaRPr sz="1000">
              <a:latin typeface="Arial"/>
              <a:cs typeface="Arial"/>
            </a:endParaRPr>
          </a:p>
          <a:p>
            <a:pPr marL="12700" marR="74295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claims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picture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pill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companies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believe.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Companies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actively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suppress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accurate</a:t>
            </a:r>
            <a:r>
              <a:rPr dirty="0" sz="1000" spc="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assessments</a:t>
            </a:r>
            <a:endParaRPr sz="1000">
              <a:latin typeface="Arial"/>
              <a:cs typeface="Arial"/>
            </a:endParaRPr>
          </a:p>
          <a:p>
            <a:pPr marL="12700" marR="93345">
              <a:lnSpc>
                <a:spcPct val="1012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risks,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mislead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versial mental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theories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promote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false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understanding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really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alternative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approaches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unfunded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unpublicized,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obscure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role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trauma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oppression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suffering.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size</a:t>
            </a:r>
            <a:endParaRPr sz="1000">
              <a:latin typeface="Arial"/>
              <a:cs typeface="Arial"/>
            </a:endParaRPr>
          </a:p>
          <a:p>
            <a:pPr algn="just" marL="12700" marR="171450">
              <a:lnSpc>
                <a:spcPct val="101200"/>
              </a:lnSpc>
            </a:pP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fits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regardless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cost: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scandals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growing,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fraud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corruption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surround-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reaching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tobacco-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industry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proportions.</a:t>
            </a:r>
            <a:endParaRPr sz="1000">
              <a:latin typeface="Arial"/>
              <a:cs typeface="Arial"/>
            </a:endParaRPr>
          </a:p>
          <a:p>
            <a:pPr marL="12700" marR="36195">
              <a:lnSpc>
                <a:spcPct val="101299"/>
              </a:lnSpc>
              <a:spcBef>
                <a:spcPts val="9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complicated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cultural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environment,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looking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accurate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benefits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make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1299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decisions.Too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often,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reducing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left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guidance.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treated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  <a:p>
            <a:pPr marL="12700" marR="231140">
              <a:lnSpc>
                <a:spcPct val="101299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desire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sign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 –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5266806"/>
            <a:ext cx="2659380" cy="21723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9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discussing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“risks”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“dangers,”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important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understand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involves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risk: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 makes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day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acceptable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risks,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driving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car,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stressful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job,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drinking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alcohol.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predict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exactly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affect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avoid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entirely,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what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Looking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looking 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distress/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“psychosis” itself,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best decision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Maybe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option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circumstances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situation,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try 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off.This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guide is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intended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persuade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82950" y="1064691"/>
            <a:ext cx="2673350" cy="2931795"/>
          </a:xfrm>
          <a:custGeom>
            <a:avLst/>
            <a:gdLst/>
            <a:ahLst/>
            <a:cxnLst/>
            <a:rect l="l" t="t" r="r" b="b"/>
            <a:pathLst>
              <a:path w="2673350" h="2931795">
                <a:moveTo>
                  <a:pt x="0" y="2931236"/>
                </a:moveTo>
                <a:lnTo>
                  <a:pt x="2673350" y="2931236"/>
                </a:lnTo>
                <a:lnTo>
                  <a:pt x="2673350" y="0"/>
                </a:lnTo>
                <a:lnTo>
                  <a:pt x="0" y="0"/>
                </a:lnTo>
                <a:lnTo>
                  <a:pt x="0" y="2931236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625850" y="1222291"/>
            <a:ext cx="2225040" cy="2654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154305">
              <a:lnSpc>
                <a:spcPct val="100000"/>
              </a:lnSpc>
              <a:spcBef>
                <a:spcPts val="10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mentally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free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independent.</a:t>
            </a:r>
            <a:endParaRPr sz="1000">
              <a:latin typeface="Arial"/>
              <a:cs typeface="Arial"/>
            </a:endParaRPr>
          </a:p>
          <a:p>
            <a:pPr marR="154305">
              <a:lnSpc>
                <a:spcPct val="100000"/>
              </a:lnSpc>
              <a:spcBef>
                <a:spcPts val="90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feel,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see,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hear,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sense,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imagine,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anything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way,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time.</a:t>
            </a:r>
            <a:endParaRPr sz="1000">
              <a:latin typeface="Arial"/>
              <a:cs typeface="Arial"/>
            </a:endParaRPr>
          </a:p>
          <a:p>
            <a:pPr marR="154305">
              <a:lnSpc>
                <a:spcPct val="100000"/>
              </a:lnSpc>
              <a:spcBef>
                <a:spcPts val="90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behave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does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break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fair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laws.</a:t>
            </a:r>
            <a:endParaRPr sz="100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90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That no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shall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subjected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consent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incarceration,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restraint,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punishment,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psychological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intervention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attempt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control,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repress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alter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individual’s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thoughts,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feelings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82950" y="365759"/>
            <a:ext cx="2673350" cy="699135"/>
          </a:xfrm>
          <a:custGeom>
            <a:avLst/>
            <a:gdLst/>
            <a:ahLst/>
            <a:cxnLst/>
            <a:rect l="l" t="t" r="r" b="b"/>
            <a:pathLst>
              <a:path w="2673350" h="699135">
                <a:moveTo>
                  <a:pt x="0" y="698931"/>
                </a:moveTo>
                <a:lnTo>
                  <a:pt x="2673350" y="698931"/>
                </a:lnTo>
                <a:lnTo>
                  <a:pt x="2673350" y="0"/>
                </a:lnTo>
                <a:lnTo>
                  <a:pt x="0" y="0"/>
                </a:lnTo>
                <a:lnTo>
                  <a:pt x="0" y="698931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397250" y="416355"/>
            <a:ext cx="2468245" cy="831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63500">
              <a:lnSpc>
                <a:spcPct val="100000"/>
              </a:lnSpc>
              <a:spcBef>
                <a:spcPts val="100"/>
              </a:spcBef>
            </a:pPr>
            <a:r>
              <a:rPr dirty="0" sz="1600" spc="-170" b="1">
                <a:solidFill>
                  <a:srgbClr val="231F20"/>
                </a:solidFill>
                <a:latin typeface="Cambria"/>
                <a:cs typeface="Cambria"/>
              </a:rPr>
              <a:t>Universal </a:t>
            </a:r>
            <a:r>
              <a:rPr dirty="0" sz="1600" spc="-175" b="1">
                <a:solidFill>
                  <a:srgbClr val="231F20"/>
                </a:solidFill>
                <a:latin typeface="Cambria"/>
                <a:cs typeface="Cambria"/>
              </a:rPr>
              <a:t>Declaration </a:t>
            </a:r>
            <a:r>
              <a:rPr dirty="0" sz="1600" spc="-125" b="1">
                <a:solidFill>
                  <a:srgbClr val="231F20"/>
                </a:solidFill>
                <a:latin typeface="Cambria"/>
                <a:cs typeface="Cambria"/>
              </a:rPr>
              <a:t>of </a:t>
            </a:r>
            <a:r>
              <a:rPr dirty="0" sz="1600" spc="-185" b="1">
                <a:solidFill>
                  <a:srgbClr val="231F20"/>
                </a:solidFill>
                <a:latin typeface="Cambria"/>
                <a:cs typeface="Cambria"/>
              </a:rPr>
              <a:t>Mental  </a:t>
            </a:r>
            <a:r>
              <a:rPr dirty="0" sz="1600" spc="-140" b="1">
                <a:solidFill>
                  <a:srgbClr val="231F20"/>
                </a:solidFill>
                <a:latin typeface="Cambria"/>
                <a:cs typeface="Cambria"/>
              </a:rPr>
              <a:t>Rights </a:t>
            </a:r>
            <a:r>
              <a:rPr dirty="0" sz="1600" spc="-215" b="1">
                <a:solidFill>
                  <a:srgbClr val="231F20"/>
                </a:solidFill>
                <a:latin typeface="Cambria"/>
                <a:cs typeface="Cambria"/>
              </a:rPr>
              <a:t>and</a:t>
            </a:r>
            <a:r>
              <a:rPr dirty="0" sz="1600" spc="-145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600" spc="-204" b="1">
                <a:solidFill>
                  <a:srgbClr val="231F20"/>
                </a:solidFill>
                <a:latin typeface="Cambria"/>
                <a:cs typeface="Cambria"/>
              </a:rPr>
              <a:t>Freedoms</a:t>
            </a:r>
            <a:endParaRPr sz="1600">
              <a:latin typeface="Cambria"/>
              <a:cs typeface="Cambria"/>
            </a:endParaRPr>
          </a:p>
          <a:p>
            <a:pPr marL="228600">
              <a:lnSpc>
                <a:spcPct val="100000"/>
              </a:lnSpc>
              <a:spcBef>
                <a:spcPts val="1305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beings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created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96240" y="1074615"/>
            <a:ext cx="154940" cy="9861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dirty="0" sz="2400" spc="-285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endParaRPr sz="240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1805"/>
              </a:spcBef>
            </a:pPr>
            <a:r>
              <a:rPr dirty="0" sz="2400" spc="-15">
                <a:solidFill>
                  <a:srgbClr val="231F20"/>
                </a:solidFill>
                <a:latin typeface="PMingLiU"/>
                <a:cs typeface="PMingLiU"/>
              </a:rPr>
              <a:t>2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94564" y="2153238"/>
            <a:ext cx="158115" cy="1184275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7620">
              <a:lnSpc>
                <a:spcPct val="100000"/>
              </a:lnSpc>
              <a:spcBef>
                <a:spcPts val="1780"/>
              </a:spcBef>
            </a:pPr>
            <a:r>
              <a:rPr dirty="0" sz="2400" spc="-105">
                <a:solidFill>
                  <a:srgbClr val="231F20"/>
                </a:solidFill>
                <a:latin typeface="PMingLiU"/>
                <a:cs typeface="PMingLiU"/>
              </a:rPr>
              <a:t>3</a:t>
            </a:r>
            <a:endParaRPr sz="240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1680"/>
              </a:spcBef>
            </a:pPr>
            <a:r>
              <a:rPr dirty="0" sz="2400" spc="15">
                <a:solidFill>
                  <a:srgbClr val="231F20"/>
                </a:solidFill>
                <a:latin typeface="PMingLiU"/>
                <a:cs typeface="PMingLiU"/>
              </a:rPr>
              <a:t>4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0250" y="4115424"/>
            <a:ext cx="2691130" cy="3463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7747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one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educate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options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explore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pro-drug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bias,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little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withdrawal.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based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information,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including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excellent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sources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UK,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worked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group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professional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advisors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(see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page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51)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doctors,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nurses,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alternative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practitioners,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whom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clinical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draw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collective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wisdom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network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survivors,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allies,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colleagues,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activists,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healers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connected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Freedom</a:t>
            </a:r>
            <a:r>
              <a:rPr dirty="0" sz="1000" spc="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1000">
              <a:latin typeface="Arial"/>
              <a:cs typeface="Arial"/>
            </a:endParaRPr>
          </a:p>
          <a:p>
            <a:pPr marL="12700" marR="32384">
              <a:lnSpc>
                <a:spcPct val="100000"/>
              </a:lnSpc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Project,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websites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Beyond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Meds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We encourage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to use </a:t>
            </a:r>
            <a:r>
              <a:rPr dirty="0" sz="1000" spc="-25" b="1" i="1">
                <a:solidFill>
                  <a:srgbClr val="231F20"/>
                </a:solidFill>
                <a:latin typeface="Trebuchet MS"/>
                <a:cs typeface="Trebuchet MS"/>
              </a:rPr>
              <a:t>this 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1000" spc="-30" b="1" i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000" spc="-15" b="1" i="1">
                <a:solidFill>
                  <a:srgbClr val="231F20"/>
                </a:solidFill>
                <a:latin typeface="Trebuchet MS"/>
                <a:cs typeface="Trebuchet MS"/>
              </a:rPr>
              <a:t>definitive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resource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but </a:t>
            </a:r>
            <a:r>
              <a:rPr dirty="0" sz="1000" spc="-30" b="1" i="1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dirty="0" sz="1000" spc="-13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a 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reference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point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000" spc="-30" b="1" i="1">
                <a:solidFill>
                  <a:srgbClr val="231F20"/>
                </a:solidFill>
                <a:latin typeface="Trebuchet MS"/>
                <a:cs typeface="Trebuchet MS"/>
              </a:rPr>
              <a:t>start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1000" spc="20" b="1" i="1">
                <a:solidFill>
                  <a:srgbClr val="231F20"/>
                </a:solidFill>
                <a:latin typeface="Trebuchet MS"/>
                <a:cs typeface="Trebuchet MS"/>
              </a:rPr>
              <a:t>own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research 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learning.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hope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share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learned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contribute 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future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editions.</a:t>
            </a:r>
            <a:endParaRPr sz="1000">
              <a:latin typeface="Arial"/>
              <a:cs typeface="Arial"/>
            </a:endParaRPr>
          </a:p>
          <a:p>
            <a:pPr algn="r" marR="34925">
              <a:lnSpc>
                <a:spcPts val="975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62312" y="3641090"/>
            <a:ext cx="2672715" cy="382270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127635">
              <a:lnSpc>
                <a:spcPts val="1100"/>
              </a:lnSpc>
              <a:spcBef>
                <a:spcPts val="219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Instead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viewing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madness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“dis-ability,”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stigmatizing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down,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could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view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through emotional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extremes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having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“diverse-ability.”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must include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creative,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open,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emotionally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wounded,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80"/>
              </a:lnSpc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unusual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contributions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  <a:p>
            <a:pPr marL="12700" marR="24130">
              <a:lnSpc>
                <a:spcPts val="1100"/>
              </a:lnSpc>
              <a:spcBef>
                <a:spcPts val="12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community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beyond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standards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competition,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materialism,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individualism.To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truly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endParaRPr sz="1000">
              <a:latin typeface="Arial"/>
              <a:cs typeface="Arial"/>
            </a:endParaRPr>
          </a:p>
          <a:p>
            <a:pPr marL="572135" marR="43815">
              <a:lnSpc>
                <a:spcPts val="1100"/>
              </a:lnSpc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labelled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mentally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ill,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rethink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“normal,”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rethinking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</a:t>
            </a:r>
            <a:endParaRPr sz="1000">
              <a:latin typeface="Arial"/>
              <a:cs typeface="Arial"/>
            </a:endParaRPr>
          </a:p>
          <a:p>
            <a:pPr marL="572135" marR="55244">
              <a:lnSpc>
                <a:spcPts val="1100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unable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hear,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sight,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limited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mobility.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Universal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design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accommodating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those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1000">
              <a:latin typeface="Arial"/>
              <a:cs typeface="Arial"/>
            </a:endParaRPr>
          </a:p>
          <a:p>
            <a:pPr marL="572135" marR="5080">
              <a:lnSpc>
                <a:spcPts val="1100"/>
              </a:lnSpc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ultimately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benefit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everyone.We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challenge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able-ism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forms,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question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wisdom</a:t>
            </a:r>
            <a:endParaRPr sz="1000">
              <a:latin typeface="Arial"/>
              <a:cs typeface="Arial"/>
            </a:endParaRPr>
          </a:p>
          <a:p>
            <a:pPr marL="572135" marR="90170">
              <a:lnSpc>
                <a:spcPts val="11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adapting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oppressive,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unhealthy,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environmentally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suicidal society,</a:t>
            </a:r>
            <a:r>
              <a:rPr dirty="0" sz="100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sz="1000">
              <a:latin typeface="Arial"/>
              <a:cs typeface="Arial"/>
            </a:endParaRPr>
          </a:p>
          <a:p>
            <a:pPr marL="12700" marR="96520">
              <a:lnSpc>
                <a:spcPts val="110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quite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crazy.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model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disability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accepting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differences,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seeing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change,  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treating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impacts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poverty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oppression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intertwined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broader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justice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ecological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sustainability.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425" y="694258"/>
            <a:ext cx="5946775" cy="2387600"/>
          </a:xfrm>
          <a:custGeom>
            <a:avLst/>
            <a:gdLst/>
            <a:ahLst/>
            <a:cxnLst/>
            <a:rect l="l" t="t" r="r" b="b"/>
            <a:pathLst>
              <a:path w="5946775" h="2387600">
                <a:moveTo>
                  <a:pt x="0" y="2387269"/>
                </a:moveTo>
                <a:lnTo>
                  <a:pt x="5946775" y="2387269"/>
                </a:lnTo>
                <a:lnTo>
                  <a:pt x="5946775" y="0"/>
                </a:lnTo>
                <a:lnTo>
                  <a:pt x="0" y="0"/>
                </a:lnTo>
                <a:lnTo>
                  <a:pt x="0" y="2387269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290887" y="813754"/>
            <a:ext cx="2679700" cy="2159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opportunity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explore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this.The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study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MIND, 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charity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UK,  confirms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experience.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“Length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time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emerged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factor that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most 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clearly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influenced </a:t>
            </a:r>
            <a:r>
              <a:rPr dirty="0" sz="1000" spc="-125" i="1">
                <a:solidFill>
                  <a:srgbClr val="231F20"/>
                </a:solidFill>
                <a:latin typeface="Arial"/>
                <a:cs typeface="Arial"/>
              </a:rPr>
              <a:t>success </a:t>
            </a:r>
            <a:r>
              <a:rPr dirty="0" sz="1000" spc="-65" i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55" i="1">
                <a:solidFill>
                  <a:srgbClr val="231F20"/>
                </a:solidFill>
                <a:latin typeface="Arial"/>
                <a:cs typeface="Arial"/>
              </a:rPr>
              <a:t>off. </a:t>
            </a:r>
            <a:r>
              <a:rPr dirty="0" sz="1000" spc="-110" i="1">
                <a:solidFill>
                  <a:srgbClr val="231F20"/>
                </a:solidFill>
                <a:latin typeface="Arial"/>
                <a:cs typeface="Arial"/>
              </a:rPr>
              <a:t>Four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-60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five 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dirty="0" sz="1000" spc="-5" i="1">
                <a:solidFill>
                  <a:srgbClr val="231F20"/>
                </a:solidFill>
                <a:latin typeface="Calibri"/>
                <a:cs typeface="Calibri"/>
              </a:rPr>
              <a:t>(81%) </a:t>
            </a:r>
            <a:r>
              <a:rPr dirty="0" sz="1000" spc="-75" i="1">
                <a:solidFill>
                  <a:srgbClr val="231F20"/>
                </a:solidFill>
                <a:latin typeface="Calibri"/>
                <a:cs typeface="Calibri"/>
              </a:rPr>
              <a:t>who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were on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less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six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months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succeeded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coming off.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contrast,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less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than  half </a:t>
            </a:r>
            <a:r>
              <a:rPr dirty="0" sz="1000" spc="-5" i="1">
                <a:solidFill>
                  <a:srgbClr val="231F20"/>
                </a:solidFill>
                <a:latin typeface="Calibri"/>
                <a:cs typeface="Calibri"/>
              </a:rPr>
              <a:t>(44%)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dirty="0" sz="1000" spc="-75" i="1">
                <a:solidFill>
                  <a:srgbClr val="231F20"/>
                </a:solidFill>
                <a:latin typeface="Calibri"/>
                <a:cs typeface="Calibri"/>
              </a:rPr>
              <a:t>who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were on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for more  </a:t>
            </a:r>
            <a:r>
              <a:rPr dirty="0" sz="1000" spc="-65" i="1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five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-110" i="1">
                <a:solidFill>
                  <a:srgbClr val="231F20"/>
                </a:solidFill>
                <a:latin typeface="Arial"/>
                <a:cs typeface="Arial"/>
              </a:rPr>
              <a:t>succeeded. (Just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60" i="1">
                <a:solidFill>
                  <a:srgbClr val="231F20"/>
                </a:solidFill>
                <a:latin typeface="Arial"/>
                <a:cs typeface="Arial"/>
              </a:rPr>
              <a:t>half of </a:t>
            </a:r>
            <a:r>
              <a:rPr dirty="0" sz="1000" spc="-90" i="1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10" i="1">
                <a:solidFill>
                  <a:srgbClr val="231F20"/>
                </a:solidFill>
                <a:latin typeface="Arial"/>
                <a:cs typeface="Arial"/>
              </a:rPr>
              <a:t>who 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were on </a:t>
            </a:r>
            <a:r>
              <a:rPr dirty="0" sz="1000" spc="-55" i="1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85" i="1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5" i="1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1000" spc="-85" i="1">
                <a:solidFill>
                  <a:srgbClr val="231F20"/>
                </a:solidFill>
                <a:latin typeface="Arial"/>
                <a:cs typeface="Arial"/>
              </a:rPr>
              <a:t>six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months and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five 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years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succeeded.)”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Facing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unknowns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remaining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flexible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go: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completely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may,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not,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empowered.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425" y="230987"/>
            <a:ext cx="5946775" cy="463550"/>
          </a:xfrm>
          <a:custGeom>
            <a:avLst/>
            <a:gdLst/>
            <a:ahLst/>
            <a:cxnLst/>
            <a:rect l="l" t="t" r="r" b="b"/>
            <a:pathLst>
              <a:path w="5946775" h="463550">
                <a:moveTo>
                  <a:pt x="0" y="463270"/>
                </a:moveTo>
                <a:lnTo>
                  <a:pt x="5946775" y="463270"/>
                </a:lnTo>
                <a:lnTo>
                  <a:pt x="5946775" y="0"/>
                </a:lnTo>
                <a:lnTo>
                  <a:pt x="0" y="0"/>
                </a:lnTo>
                <a:lnTo>
                  <a:pt x="0" y="46327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325" y="285367"/>
            <a:ext cx="416560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5"/>
              <a:t>How </a:t>
            </a:r>
            <a:r>
              <a:rPr dirty="0" sz="1800" spc="-140"/>
              <a:t>Difficult Is Coming </a:t>
            </a:r>
            <a:r>
              <a:rPr dirty="0" sz="1800" spc="-70"/>
              <a:t>Off </a:t>
            </a:r>
            <a:r>
              <a:rPr dirty="0" sz="1800" spc="-210"/>
              <a:t>Psychiatric</a:t>
            </a:r>
            <a:r>
              <a:rPr dirty="0" sz="1800" spc="-155"/>
              <a:t> </a:t>
            </a:r>
            <a:r>
              <a:rPr dirty="0" sz="1800" spc="-140"/>
              <a:t>Drugs?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2559983" y="5157224"/>
            <a:ext cx="1160182" cy="11601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41325" y="813754"/>
            <a:ext cx="2719705" cy="6765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hundreds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predict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 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go.There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advance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cannot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well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well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fewer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doses,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be.We’ve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successfully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20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continue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year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less,  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struggle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term</a:t>
            </a:r>
            <a:r>
              <a:rPr dirty="0" sz="1000" spc="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withdrawal.</a:t>
            </a:r>
            <a:endParaRPr sz="1000">
              <a:latin typeface="Arial"/>
              <a:cs typeface="Arial"/>
            </a:endParaRPr>
          </a:p>
          <a:p>
            <a:pPr marL="12700" marR="248285">
              <a:lnSpc>
                <a:spcPts val="1200"/>
              </a:lnSpc>
              <a:spcBef>
                <a:spcPts val="40"/>
              </a:spcBef>
            </a:pP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Because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spc="-3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potentially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possible 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anyone, the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only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way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really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know </a:t>
            </a:r>
            <a:r>
              <a:rPr dirty="0" sz="900" spc="-3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try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slowly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carefully,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see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how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4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goes,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ts val="1160"/>
              </a:lnSpc>
            </a:pP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remaining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open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staying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on.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Everyone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850"/>
              </a:spcBef>
            </a:pPr>
            <a:r>
              <a:rPr dirty="0" sz="1800" spc="-190" b="1">
                <a:solidFill>
                  <a:srgbClr val="231F20"/>
                </a:solidFill>
                <a:latin typeface="Cambria"/>
                <a:cs typeface="Cambria"/>
              </a:rPr>
              <a:t>The </a:t>
            </a:r>
            <a:r>
              <a:rPr dirty="0" sz="1800" spc="-185" b="1">
                <a:solidFill>
                  <a:srgbClr val="231F20"/>
                </a:solidFill>
                <a:latin typeface="Cambria"/>
                <a:cs typeface="Cambria"/>
              </a:rPr>
              <a:t>Politics </a:t>
            </a:r>
            <a:r>
              <a:rPr dirty="0" sz="1800" spc="-40" b="1">
                <a:solidFill>
                  <a:srgbClr val="231F20"/>
                </a:solidFill>
                <a:latin typeface="Cambria"/>
                <a:cs typeface="Cambria"/>
              </a:rPr>
              <a:t>Of</a:t>
            </a:r>
            <a:r>
              <a:rPr dirty="0" sz="1800" spc="-114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235" b="1">
                <a:solidFill>
                  <a:srgbClr val="231F20"/>
                </a:solidFill>
                <a:latin typeface="Cambria"/>
                <a:cs typeface="Cambria"/>
              </a:rPr>
              <a:t>Withdrawal</a:t>
            </a:r>
            <a:endParaRPr sz="1800">
              <a:latin typeface="Cambria"/>
              <a:cs typeface="Cambria"/>
            </a:endParaRPr>
          </a:p>
          <a:p>
            <a:pPr marL="20320" marR="146685">
              <a:lnSpc>
                <a:spcPts val="1100"/>
              </a:lnSpc>
              <a:spcBef>
                <a:spcPts val="1305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is deeply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political.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economic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educational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backgrounds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successfully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go</a:t>
            </a: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off</a:t>
            </a:r>
            <a:endParaRPr sz="1000">
              <a:latin typeface="Arial"/>
              <a:cs typeface="Arial"/>
            </a:endParaRPr>
          </a:p>
          <a:p>
            <a:pPr marL="20320" marR="43815">
              <a:lnSpc>
                <a:spcPts val="11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psychiatric medication.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sometimes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economic privilege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determine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access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education,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afford alternative  treatments,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life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changes.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resources 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  most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vulnerable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abuse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injury</a:t>
            </a:r>
            <a:endParaRPr sz="1000">
              <a:latin typeface="Arial"/>
              <a:cs typeface="Arial"/>
            </a:endParaRPr>
          </a:p>
          <a:p>
            <a:pPr marL="20320" marR="238125">
              <a:lnSpc>
                <a:spcPts val="11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people: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complete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overhaul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our</a:t>
            </a:r>
            <a:endParaRPr sz="1000">
              <a:latin typeface="Arial"/>
              <a:cs typeface="Arial"/>
            </a:endParaRPr>
          </a:p>
          <a:p>
            <a:pPr marL="20320" marR="755650">
              <a:lnSpc>
                <a:spcPts val="1100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failed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system”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favor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truly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effective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compassionate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everyone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regardless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income.We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stop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pushing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risky,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expensive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only line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treatment;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priority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prevention,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safe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places</a:t>
            </a:r>
            <a:r>
              <a:rPr dirty="0" sz="100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1000">
              <a:latin typeface="Arial"/>
              <a:cs typeface="Arial"/>
            </a:endParaRPr>
          </a:p>
          <a:p>
            <a:pPr marL="20320" marR="708660">
              <a:lnSpc>
                <a:spcPts val="1100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refuge,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treatments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harm.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studies,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Soteria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House</a:t>
            </a:r>
            <a:r>
              <a:rPr dirty="0" sz="1000" spc="-1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endParaRPr sz="1000">
              <a:latin typeface="Arial"/>
              <a:cs typeface="Arial"/>
            </a:endParaRPr>
          </a:p>
          <a:p>
            <a:pPr marL="20320" marR="64135">
              <a:lnSpc>
                <a:spcPts val="1100"/>
              </a:lnSpc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California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Open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Dialogue, show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non-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low-drug treatments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effective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cost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less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current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system.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product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regulatory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establishment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honest about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risks,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effectiveness,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would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market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begin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with.</a:t>
            </a:r>
            <a:endParaRPr sz="1000">
              <a:latin typeface="Arial"/>
              <a:cs typeface="Arial"/>
            </a:endParaRPr>
          </a:p>
          <a:p>
            <a:pPr marL="28575">
              <a:lnSpc>
                <a:spcPts val="990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828" y="530946"/>
            <a:ext cx="4730375" cy="2424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6900" y="3753026"/>
            <a:ext cx="546100" cy="339725"/>
          </a:xfrm>
          <a:custGeom>
            <a:avLst/>
            <a:gdLst/>
            <a:ahLst/>
            <a:cxnLst/>
            <a:rect l="l" t="t" r="r" b="b"/>
            <a:pathLst>
              <a:path w="546100" h="339725">
                <a:moveTo>
                  <a:pt x="361213" y="0"/>
                </a:moveTo>
                <a:lnTo>
                  <a:pt x="361213" y="102692"/>
                </a:lnTo>
                <a:lnTo>
                  <a:pt x="0" y="102692"/>
                </a:lnTo>
                <a:lnTo>
                  <a:pt x="0" y="109537"/>
                </a:lnTo>
                <a:lnTo>
                  <a:pt x="2667" y="239610"/>
                </a:lnTo>
                <a:lnTo>
                  <a:pt x="363296" y="239610"/>
                </a:lnTo>
                <a:lnTo>
                  <a:pt x="363105" y="339255"/>
                </a:lnTo>
                <a:lnTo>
                  <a:pt x="546049" y="175336"/>
                </a:lnTo>
                <a:lnTo>
                  <a:pt x="361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6900" y="5176483"/>
            <a:ext cx="546100" cy="339725"/>
          </a:xfrm>
          <a:custGeom>
            <a:avLst/>
            <a:gdLst/>
            <a:ahLst/>
            <a:cxnLst/>
            <a:rect l="l" t="t" r="r" b="b"/>
            <a:pathLst>
              <a:path w="546100" h="339725">
                <a:moveTo>
                  <a:pt x="361213" y="0"/>
                </a:moveTo>
                <a:lnTo>
                  <a:pt x="361213" y="102692"/>
                </a:lnTo>
                <a:lnTo>
                  <a:pt x="0" y="102692"/>
                </a:lnTo>
                <a:lnTo>
                  <a:pt x="0" y="109537"/>
                </a:lnTo>
                <a:lnTo>
                  <a:pt x="2667" y="239610"/>
                </a:lnTo>
                <a:lnTo>
                  <a:pt x="363296" y="239610"/>
                </a:lnTo>
                <a:lnTo>
                  <a:pt x="363105" y="339255"/>
                </a:lnTo>
                <a:lnTo>
                  <a:pt x="546049" y="175336"/>
                </a:lnTo>
                <a:lnTo>
                  <a:pt x="361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96900" y="6154729"/>
            <a:ext cx="546100" cy="339725"/>
          </a:xfrm>
          <a:custGeom>
            <a:avLst/>
            <a:gdLst/>
            <a:ahLst/>
            <a:cxnLst/>
            <a:rect l="l" t="t" r="r" b="b"/>
            <a:pathLst>
              <a:path w="546100" h="339725">
                <a:moveTo>
                  <a:pt x="361213" y="0"/>
                </a:moveTo>
                <a:lnTo>
                  <a:pt x="361213" y="102692"/>
                </a:lnTo>
                <a:lnTo>
                  <a:pt x="0" y="102692"/>
                </a:lnTo>
                <a:lnTo>
                  <a:pt x="0" y="109537"/>
                </a:lnTo>
                <a:lnTo>
                  <a:pt x="2667" y="239610"/>
                </a:lnTo>
                <a:lnTo>
                  <a:pt x="363296" y="239610"/>
                </a:lnTo>
                <a:lnTo>
                  <a:pt x="363105" y="339255"/>
                </a:lnTo>
                <a:lnTo>
                  <a:pt x="546049" y="175336"/>
                </a:lnTo>
                <a:lnTo>
                  <a:pt x="361213" y="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3268423"/>
            <a:ext cx="210121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45" b="0">
                <a:latin typeface="Cambria"/>
                <a:cs typeface="Cambria"/>
              </a:rPr>
              <a:t>Principles </a:t>
            </a:r>
            <a:r>
              <a:rPr dirty="0" sz="1800" spc="-100" b="0">
                <a:latin typeface="Cambria"/>
                <a:cs typeface="Cambria"/>
              </a:rPr>
              <a:t>of </a:t>
            </a:r>
            <a:r>
              <a:rPr dirty="0" sz="1800" spc="-120" b="0">
                <a:latin typeface="Cambria"/>
                <a:cs typeface="Cambria"/>
              </a:rPr>
              <a:t>This</a:t>
            </a:r>
            <a:r>
              <a:rPr dirty="0" sz="1800" spc="10" b="0">
                <a:latin typeface="Cambria"/>
                <a:cs typeface="Cambria"/>
              </a:rPr>
              <a:t> </a:t>
            </a:r>
            <a:r>
              <a:rPr dirty="0" sz="1800" spc="-105" b="0">
                <a:latin typeface="Cambria"/>
                <a:cs typeface="Cambria"/>
              </a:rPr>
              <a:t>Guide: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16275" rIns="0" bIns="0" rtlCol="0" vert="horz">
            <a:spAutoFit/>
          </a:bodyPr>
          <a:lstStyle/>
          <a:p>
            <a:pPr marL="704850" marR="87630">
              <a:lnSpc>
                <a:spcPct val="99300"/>
              </a:lnSpc>
              <a:spcBef>
                <a:spcPts val="110"/>
              </a:spcBef>
            </a:pPr>
            <a:r>
              <a:rPr dirty="0" sz="1300" spc="110">
                <a:latin typeface="Calibri"/>
                <a:cs typeface="Calibri"/>
              </a:rPr>
              <a:t>Choice: </a:t>
            </a:r>
            <a:r>
              <a:rPr dirty="0" spc="-50"/>
              <a:t>Psychiatric medications affect </a:t>
            </a:r>
            <a:r>
              <a:rPr dirty="0" spc="-30"/>
              <a:t>the </a:t>
            </a:r>
            <a:r>
              <a:rPr dirty="0" spc="-35"/>
              <a:t>most intimate </a:t>
            </a:r>
            <a:r>
              <a:rPr dirty="0" spc="-75"/>
              <a:t>aspects </a:t>
            </a:r>
            <a:r>
              <a:rPr dirty="0" spc="-20"/>
              <a:t>of </a:t>
            </a:r>
            <a:r>
              <a:rPr dirty="0" spc="-45"/>
              <a:t>mind </a:t>
            </a:r>
            <a:r>
              <a:rPr dirty="0" spc="-80"/>
              <a:t>and  </a:t>
            </a:r>
            <a:r>
              <a:rPr dirty="0" spc="-60"/>
              <a:t>consciousness.We </a:t>
            </a:r>
            <a:r>
              <a:rPr dirty="0" spc="-100"/>
              <a:t>have </a:t>
            </a:r>
            <a:r>
              <a:rPr dirty="0" spc="-30"/>
              <a:t>the </a:t>
            </a:r>
            <a:r>
              <a:rPr dirty="0" spc="-15"/>
              <a:t>right </a:t>
            </a:r>
            <a:r>
              <a:rPr dirty="0" spc="25"/>
              <a:t>to </a:t>
            </a:r>
            <a:r>
              <a:rPr dirty="0" spc="-35"/>
              <a:t>self-determination: </a:t>
            </a:r>
            <a:r>
              <a:rPr dirty="0" spc="25"/>
              <a:t>to </a:t>
            </a:r>
            <a:r>
              <a:rPr dirty="0" spc="-45"/>
              <a:t>define </a:t>
            </a:r>
            <a:r>
              <a:rPr dirty="0"/>
              <a:t>our </a:t>
            </a:r>
            <a:r>
              <a:rPr dirty="0" spc="-50"/>
              <a:t>experiences </a:t>
            </a:r>
            <a:r>
              <a:rPr dirty="0" spc="-125"/>
              <a:t>as </a:t>
            </a:r>
            <a:r>
              <a:rPr dirty="0" spc="-55"/>
              <a:t>we  </a:t>
            </a:r>
            <a:r>
              <a:rPr dirty="0" spc="-45"/>
              <a:t>want, </a:t>
            </a:r>
            <a:r>
              <a:rPr dirty="0" spc="-75"/>
              <a:t>seek </a:t>
            </a:r>
            <a:r>
              <a:rPr dirty="0" spc="-5"/>
              <a:t>out </a:t>
            </a:r>
            <a:r>
              <a:rPr dirty="0" spc="-25"/>
              <a:t>practitioners </a:t>
            </a:r>
            <a:r>
              <a:rPr dirty="0" spc="-55"/>
              <a:t>we </a:t>
            </a:r>
            <a:r>
              <a:rPr dirty="0" spc="-10"/>
              <a:t>trust, </a:t>
            </a:r>
            <a:r>
              <a:rPr dirty="0" spc="-80"/>
              <a:t>and </a:t>
            </a:r>
            <a:r>
              <a:rPr dirty="0" spc="-40"/>
              <a:t>discontinue </a:t>
            </a:r>
            <a:r>
              <a:rPr dirty="0" spc="-35"/>
              <a:t>treatments </a:t>
            </a:r>
            <a:r>
              <a:rPr dirty="0" spc="-20"/>
              <a:t>that </a:t>
            </a:r>
            <a:r>
              <a:rPr dirty="0" spc="-40"/>
              <a:t>aren’t </a:t>
            </a:r>
            <a:r>
              <a:rPr dirty="0" spc="-30"/>
              <a:t>working </a:t>
            </a:r>
            <a:r>
              <a:rPr dirty="0" spc="5"/>
              <a:t>for  </a:t>
            </a:r>
            <a:r>
              <a:rPr dirty="0" spc="-50"/>
              <a:t>us.We </a:t>
            </a:r>
            <a:r>
              <a:rPr dirty="0" spc="-20"/>
              <a:t>don’t </a:t>
            </a:r>
            <a:r>
              <a:rPr dirty="0" spc="-70"/>
              <a:t>judge </a:t>
            </a:r>
            <a:r>
              <a:rPr dirty="0" spc="-25"/>
              <a:t>others </a:t>
            </a:r>
            <a:r>
              <a:rPr dirty="0" spc="5"/>
              <a:t>for </a:t>
            </a:r>
            <a:r>
              <a:rPr dirty="0" spc="-50"/>
              <a:t>taking </a:t>
            </a:r>
            <a:r>
              <a:rPr dirty="0" spc="25"/>
              <a:t>or </a:t>
            </a:r>
            <a:r>
              <a:rPr dirty="0" spc="-5"/>
              <a:t>not </a:t>
            </a:r>
            <a:r>
              <a:rPr dirty="0" spc="-50"/>
              <a:t>taking </a:t>
            </a:r>
            <a:r>
              <a:rPr dirty="0" spc="-40"/>
              <a:t>psychiatric </a:t>
            </a:r>
            <a:r>
              <a:rPr dirty="0" spc="-60"/>
              <a:t>drugs: </a:t>
            </a:r>
            <a:r>
              <a:rPr dirty="0" spc="-55"/>
              <a:t>we </a:t>
            </a:r>
            <a:r>
              <a:rPr dirty="0" spc="-45"/>
              <a:t>respect </a:t>
            </a:r>
            <a:r>
              <a:rPr dirty="0" spc="-50"/>
              <a:t>individual  </a:t>
            </a:r>
            <a:r>
              <a:rPr dirty="0" spc="-45"/>
              <a:t>autonomy.When </a:t>
            </a:r>
            <a:r>
              <a:rPr dirty="0" spc="-50"/>
              <a:t>people </a:t>
            </a:r>
            <a:r>
              <a:rPr dirty="0" spc="-100"/>
              <a:t>have </a:t>
            </a:r>
            <a:r>
              <a:rPr dirty="0" spc="-25"/>
              <a:t>difficulty </a:t>
            </a:r>
            <a:r>
              <a:rPr dirty="0" spc="-60"/>
              <a:t>expressing </a:t>
            </a:r>
            <a:r>
              <a:rPr dirty="0" spc="-65"/>
              <a:t>themselves </a:t>
            </a:r>
            <a:r>
              <a:rPr dirty="0" spc="25"/>
              <a:t>or </a:t>
            </a:r>
            <a:r>
              <a:rPr dirty="0" spc="-65"/>
              <a:t>being </a:t>
            </a:r>
            <a:r>
              <a:rPr dirty="0" spc="-30"/>
              <a:t>understood </a:t>
            </a:r>
            <a:r>
              <a:rPr dirty="0" spc="-70"/>
              <a:t>by  </a:t>
            </a:r>
            <a:r>
              <a:rPr dirty="0" spc="-30"/>
              <a:t>others, </a:t>
            </a:r>
            <a:r>
              <a:rPr dirty="0" spc="-40"/>
              <a:t>they </a:t>
            </a:r>
            <a:r>
              <a:rPr dirty="0" spc="-60"/>
              <a:t>deserve </a:t>
            </a:r>
            <a:r>
              <a:rPr dirty="0" spc="-45"/>
              <a:t>accommodation, </a:t>
            </a:r>
            <a:r>
              <a:rPr dirty="0" spc="-35"/>
              <a:t>supported </a:t>
            </a:r>
            <a:r>
              <a:rPr dirty="0" spc="-55"/>
              <a:t>decision-making, </a:t>
            </a:r>
            <a:r>
              <a:rPr dirty="0" spc="-80"/>
              <a:t>and </a:t>
            </a:r>
            <a:r>
              <a:rPr dirty="0" spc="-55"/>
              <a:t>patience </a:t>
            </a:r>
            <a:r>
              <a:rPr dirty="0" spc="-20"/>
              <a:t>from </a:t>
            </a:r>
            <a:r>
              <a:rPr dirty="0" spc="-55"/>
              <a:t>caring  </a:t>
            </a:r>
            <a:r>
              <a:rPr dirty="0" spc="-70"/>
              <a:t>advocates, </a:t>
            </a:r>
            <a:r>
              <a:rPr dirty="0" spc="-50"/>
              <a:t>according </a:t>
            </a:r>
            <a:r>
              <a:rPr dirty="0" spc="25"/>
              <a:t>to </a:t>
            </a:r>
            <a:r>
              <a:rPr dirty="0" spc="-30"/>
              <a:t>the principle </a:t>
            </a:r>
            <a:r>
              <a:rPr dirty="0" spc="-20"/>
              <a:t>of </a:t>
            </a:r>
            <a:r>
              <a:rPr dirty="0" spc="15"/>
              <a:t>“first </a:t>
            </a:r>
            <a:r>
              <a:rPr dirty="0" spc="-30"/>
              <a:t>do </a:t>
            </a:r>
            <a:r>
              <a:rPr dirty="0" spc="-35"/>
              <a:t>no </a:t>
            </a:r>
            <a:r>
              <a:rPr dirty="0" spc="-20"/>
              <a:t>harm” </a:t>
            </a:r>
            <a:r>
              <a:rPr dirty="0" spc="-80"/>
              <a:t>and </a:t>
            </a:r>
            <a:r>
              <a:rPr dirty="0" spc="-30"/>
              <a:t>the </a:t>
            </a:r>
            <a:r>
              <a:rPr dirty="0" spc="-60"/>
              <a:t>least </a:t>
            </a:r>
            <a:r>
              <a:rPr dirty="0" spc="-25"/>
              <a:t>intrusion </a:t>
            </a:r>
            <a:r>
              <a:rPr dirty="0" spc="-55"/>
              <a:t>possible.  </a:t>
            </a:r>
            <a:r>
              <a:rPr dirty="0" spc="25"/>
              <a:t>No </a:t>
            </a:r>
            <a:r>
              <a:rPr dirty="0" spc="-50"/>
              <a:t>one should </a:t>
            </a:r>
            <a:r>
              <a:rPr dirty="0" spc="-70"/>
              <a:t>be </a:t>
            </a:r>
            <a:r>
              <a:rPr dirty="0" spc="-35"/>
              <a:t>forced </a:t>
            </a:r>
            <a:r>
              <a:rPr dirty="0" spc="25"/>
              <a:t>to </a:t>
            </a:r>
            <a:r>
              <a:rPr dirty="0" spc="-55"/>
              <a:t>take </a:t>
            </a:r>
            <a:r>
              <a:rPr dirty="0" spc="-40"/>
              <a:t>psychiatric </a:t>
            </a:r>
            <a:r>
              <a:rPr dirty="0" spc="-60"/>
              <a:t>drugs </a:t>
            </a:r>
            <a:r>
              <a:rPr dirty="0" spc="-75"/>
              <a:t>against </a:t>
            </a:r>
            <a:r>
              <a:rPr dirty="0" spc="-5"/>
              <a:t>their</a:t>
            </a:r>
            <a:r>
              <a:rPr dirty="0" spc="-20"/>
              <a:t> will.</a:t>
            </a:r>
            <a:endParaRPr sz="1300">
              <a:latin typeface="Calibri"/>
              <a:cs typeface="Calibri"/>
            </a:endParaRPr>
          </a:p>
          <a:p>
            <a:pPr marL="692150"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704850" marR="108585">
              <a:lnSpc>
                <a:spcPct val="98800"/>
              </a:lnSpc>
            </a:pPr>
            <a:r>
              <a:rPr dirty="0" sz="1300" spc="130">
                <a:latin typeface="Calibri"/>
                <a:cs typeface="Calibri"/>
              </a:rPr>
              <a:t>Information: </a:t>
            </a:r>
            <a:r>
              <a:rPr dirty="0" spc="-60"/>
              <a:t>Pharmaceutical </a:t>
            </a:r>
            <a:r>
              <a:rPr dirty="0" spc="-65"/>
              <a:t>companies, </a:t>
            </a:r>
            <a:r>
              <a:rPr dirty="0" spc="-55"/>
              <a:t>medical </a:t>
            </a:r>
            <a:r>
              <a:rPr dirty="0" spc="-25"/>
              <a:t>practitioners, </a:t>
            </a:r>
            <a:r>
              <a:rPr dirty="0" spc="-80"/>
              <a:t>and </a:t>
            </a:r>
            <a:r>
              <a:rPr dirty="0" spc="-30"/>
              <a:t>the </a:t>
            </a:r>
            <a:r>
              <a:rPr dirty="0" spc="-65"/>
              <a:t>media need  </a:t>
            </a:r>
            <a:r>
              <a:rPr dirty="0" spc="25"/>
              <a:t>to </a:t>
            </a:r>
            <a:r>
              <a:rPr dirty="0" spc="-35"/>
              <a:t>provide </a:t>
            </a:r>
            <a:r>
              <a:rPr dirty="0" spc="-50"/>
              <a:t>accurate </a:t>
            </a:r>
            <a:r>
              <a:rPr dirty="0" spc="-25"/>
              <a:t>information </a:t>
            </a:r>
            <a:r>
              <a:rPr dirty="0" spc="-40"/>
              <a:t>about </a:t>
            </a:r>
            <a:r>
              <a:rPr dirty="0" spc="-45"/>
              <a:t>drug risks, </a:t>
            </a:r>
            <a:r>
              <a:rPr dirty="0" spc="-30"/>
              <a:t>the </a:t>
            </a:r>
            <a:r>
              <a:rPr dirty="0" spc="-40"/>
              <a:t>nature </a:t>
            </a:r>
            <a:r>
              <a:rPr dirty="0" spc="-20"/>
              <a:t>of </a:t>
            </a:r>
            <a:r>
              <a:rPr dirty="0" spc="-40"/>
              <a:t>psychiatric </a:t>
            </a:r>
            <a:r>
              <a:rPr dirty="0" spc="-70"/>
              <a:t>diagnosis, </a:t>
            </a:r>
            <a:r>
              <a:rPr dirty="0" spc="-30"/>
              <a:t>how  </a:t>
            </a:r>
            <a:r>
              <a:rPr dirty="0" spc="-60"/>
              <a:t>drugs </a:t>
            </a:r>
            <a:r>
              <a:rPr dirty="0" spc="-10"/>
              <a:t>work, </a:t>
            </a:r>
            <a:r>
              <a:rPr dirty="0" spc="-35"/>
              <a:t>alternative treatments, </a:t>
            </a:r>
            <a:r>
              <a:rPr dirty="0" spc="-80"/>
              <a:t>and </a:t>
            </a:r>
            <a:r>
              <a:rPr dirty="0" spc="-30"/>
              <a:t>how </a:t>
            </a:r>
            <a:r>
              <a:rPr dirty="0" spc="25"/>
              <a:t>to </a:t>
            </a:r>
            <a:r>
              <a:rPr dirty="0" spc="-75"/>
              <a:t>go </a:t>
            </a:r>
            <a:r>
              <a:rPr dirty="0" spc="-20"/>
              <a:t>off </a:t>
            </a:r>
            <a:r>
              <a:rPr dirty="0" spc="-40"/>
              <a:t>psychiatric </a:t>
            </a:r>
            <a:r>
              <a:rPr dirty="0" spc="-60"/>
              <a:t>drugs. </a:t>
            </a:r>
            <a:r>
              <a:rPr dirty="0" spc="-55"/>
              <a:t>Medical </a:t>
            </a:r>
            <a:r>
              <a:rPr dirty="0" spc="-45"/>
              <a:t>ethics  </a:t>
            </a:r>
            <a:r>
              <a:rPr dirty="0" spc="-30"/>
              <a:t>require </a:t>
            </a:r>
            <a:r>
              <a:rPr dirty="0" spc="-25"/>
              <a:t>practitioners </a:t>
            </a:r>
            <a:r>
              <a:rPr dirty="0" spc="25"/>
              <a:t>to </a:t>
            </a:r>
            <a:r>
              <a:rPr dirty="0" spc="-50"/>
              <a:t>understand </a:t>
            </a:r>
            <a:r>
              <a:rPr dirty="0" spc="-30"/>
              <a:t>the </a:t>
            </a:r>
            <a:r>
              <a:rPr dirty="0" spc="-35"/>
              <a:t>treatments </a:t>
            </a:r>
            <a:r>
              <a:rPr dirty="0" spc="-40"/>
              <a:t>they prescribe, </a:t>
            </a:r>
            <a:r>
              <a:rPr dirty="0" spc="-10"/>
              <a:t>protect </a:t>
            </a:r>
            <a:r>
              <a:rPr dirty="0" spc="-45"/>
              <a:t>patients </a:t>
            </a:r>
            <a:r>
              <a:rPr dirty="0" spc="-20"/>
              <a:t>from  </a:t>
            </a:r>
            <a:r>
              <a:rPr dirty="0" spc="-50"/>
              <a:t>harm, </a:t>
            </a:r>
            <a:r>
              <a:rPr dirty="0" spc="-80"/>
              <a:t>and </a:t>
            </a:r>
            <a:r>
              <a:rPr dirty="0" spc="-20"/>
              <a:t>promote </a:t>
            </a:r>
            <a:r>
              <a:rPr dirty="0" spc="-65"/>
              <a:t>safer</a:t>
            </a:r>
            <a:r>
              <a:rPr dirty="0" spc="-150"/>
              <a:t> </a:t>
            </a:r>
            <a:r>
              <a:rPr dirty="0" spc="-45"/>
              <a:t>alternatives.</a:t>
            </a:r>
            <a:endParaRPr sz="1300">
              <a:latin typeface="Calibri"/>
              <a:cs typeface="Calibri"/>
            </a:endParaRPr>
          </a:p>
          <a:p>
            <a:pPr marL="692150"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704850" marR="92075">
              <a:lnSpc>
                <a:spcPct val="99200"/>
              </a:lnSpc>
            </a:pPr>
            <a:r>
              <a:rPr dirty="0" sz="1300" spc="160">
                <a:latin typeface="Calibri"/>
                <a:cs typeface="Calibri"/>
              </a:rPr>
              <a:t>Access: </a:t>
            </a:r>
            <a:r>
              <a:rPr dirty="0" spc="-25"/>
              <a:t>When </a:t>
            </a:r>
            <a:r>
              <a:rPr dirty="0" spc="-55"/>
              <a:t>we choose </a:t>
            </a:r>
            <a:r>
              <a:rPr dirty="0" spc="-45"/>
              <a:t>alternatives </a:t>
            </a:r>
            <a:r>
              <a:rPr dirty="0" spc="25"/>
              <a:t>to </a:t>
            </a:r>
            <a:r>
              <a:rPr dirty="0" spc="-40"/>
              <a:t>psychiatric </a:t>
            </a:r>
            <a:r>
              <a:rPr dirty="0" spc="-60"/>
              <a:t>drugs </a:t>
            </a:r>
            <a:r>
              <a:rPr dirty="0" spc="-80"/>
              <a:t>and </a:t>
            </a:r>
            <a:r>
              <a:rPr dirty="0" spc="-55"/>
              <a:t>mainstream  </a:t>
            </a:r>
            <a:r>
              <a:rPr dirty="0" spc="-35"/>
              <a:t>treatments, </a:t>
            </a:r>
            <a:r>
              <a:rPr dirty="0" spc="-25"/>
              <a:t>there </a:t>
            </a:r>
            <a:r>
              <a:rPr dirty="0" spc="-50"/>
              <a:t>should </a:t>
            </a:r>
            <a:r>
              <a:rPr dirty="0" spc="-70"/>
              <a:t>be </a:t>
            </a:r>
            <a:r>
              <a:rPr dirty="0" spc="-55"/>
              <a:t>programs, </a:t>
            </a:r>
            <a:r>
              <a:rPr dirty="0" spc="-50"/>
              <a:t>affordable </a:t>
            </a:r>
            <a:r>
              <a:rPr dirty="0" spc="-35"/>
              <a:t>options, </a:t>
            </a:r>
            <a:r>
              <a:rPr dirty="0" spc="-80"/>
              <a:t>and </a:t>
            </a:r>
            <a:r>
              <a:rPr dirty="0" spc="-60"/>
              <a:t>insurance </a:t>
            </a:r>
            <a:r>
              <a:rPr dirty="0" spc="-65"/>
              <a:t>coverage </a:t>
            </a:r>
            <a:r>
              <a:rPr dirty="0" spc="-70"/>
              <a:t>available.  </a:t>
            </a:r>
            <a:r>
              <a:rPr dirty="0" spc="-40"/>
              <a:t>Choice </a:t>
            </a:r>
            <a:r>
              <a:rPr dirty="0" spc="-10"/>
              <a:t>without </a:t>
            </a:r>
            <a:r>
              <a:rPr dirty="0" spc="-95"/>
              <a:t>access </a:t>
            </a:r>
            <a:r>
              <a:rPr dirty="0" spc="25"/>
              <a:t>to </a:t>
            </a:r>
            <a:r>
              <a:rPr dirty="0" spc="-30"/>
              <a:t>options </a:t>
            </a:r>
            <a:r>
              <a:rPr dirty="0" spc="-65"/>
              <a:t>is </a:t>
            </a:r>
            <a:r>
              <a:rPr dirty="0" spc="-5"/>
              <a:t>not </a:t>
            </a:r>
            <a:r>
              <a:rPr dirty="0" spc="-45"/>
              <a:t>real choice. </a:t>
            </a:r>
            <a:r>
              <a:rPr dirty="0" spc="-35"/>
              <a:t>Community </a:t>
            </a:r>
            <a:r>
              <a:rPr dirty="0" spc="-20"/>
              <a:t>controlled </a:t>
            </a:r>
            <a:r>
              <a:rPr dirty="0" spc="-55"/>
              <a:t>services  </a:t>
            </a:r>
            <a:r>
              <a:rPr dirty="0" spc="-50"/>
              <a:t>should </a:t>
            </a:r>
            <a:r>
              <a:rPr dirty="0" spc="-70"/>
              <a:t>be </a:t>
            </a:r>
            <a:r>
              <a:rPr dirty="0" spc="-75"/>
              <a:t>available </a:t>
            </a:r>
            <a:r>
              <a:rPr dirty="0" spc="25"/>
              <a:t>to </a:t>
            </a:r>
            <a:r>
              <a:rPr dirty="0" spc="-50"/>
              <a:t>everyone </a:t>
            </a:r>
            <a:r>
              <a:rPr dirty="0" spc="-25"/>
              <a:t>who </a:t>
            </a:r>
            <a:r>
              <a:rPr dirty="0" spc="-75"/>
              <a:t>needs </a:t>
            </a:r>
            <a:r>
              <a:rPr dirty="0" spc="-50"/>
              <a:t>help </a:t>
            </a:r>
            <a:r>
              <a:rPr dirty="0" spc="-70"/>
              <a:t>going </a:t>
            </a:r>
            <a:r>
              <a:rPr dirty="0" spc="-20"/>
              <a:t>off </a:t>
            </a:r>
            <a:r>
              <a:rPr dirty="0" spc="-40"/>
              <a:t>psychiatric </a:t>
            </a:r>
            <a:r>
              <a:rPr dirty="0" spc="-60"/>
              <a:t>drugs </a:t>
            </a:r>
            <a:r>
              <a:rPr dirty="0" spc="25"/>
              <a:t>or </a:t>
            </a:r>
            <a:r>
              <a:rPr dirty="0" spc="-55"/>
              <a:t>struggling  </a:t>
            </a:r>
            <a:r>
              <a:rPr dirty="0" spc="-10"/>
              <a:t>with </a:t>
            </a:r>
            <a:r>
              <a:rPr dirty="0" spc="-30"/>
              <a:t>extreme </a:t>
            </a:r>
            <a:r>
              <a:rPr dirty="0" spc="-55"/>
              <a:t>states </a:t>
            </a:r>
            <a:r>
              <a:rPr dirty="0" spc="-20"/>
              <a:t>of </a:t>
            </a:r>
            <a:r>
              <a:rPr dirty="0" spc="-60"/>
              <a:t>consciousness.We </a:t>
            </a:r>
            <a:r>
              <a:rPr dirty="0" spc="-50"/>
              <a:t>urge all </a:t>
            </a:r>
            <a:r>
              <a:rPr dirty="0" spc="-45"/>
              <a:t>health </a:t>
            </a:r>
            <a:r>
              <a:rPr dirty="0" spc="-60"/>
              <a:t>care </a:t>
            </a:r>
            <a:r>
              <a:rPr dirty="0" spc="-25"/>
              <a:t>practitioners </a:t>
            </a:r>
            <a:r>
              <a:rPr dirty="0" spc="25"/>
              <a:t>to </a:t>
            </a:r>
            <a:r>
              <a:rPr dirty="0" spc="-20"/>
              <a:t>offer </a:t>
            </a:r>
            <a:r>
              <a:rPr dirty="0" spc="-40"/>
              <a:t>free  </a:t>
            </a:r>
            <a:r>
              <a:rPr dirty="0" spc="-80"/>
              <a:t>and </a:t>
            </a:r>
            <a:r>
              <a:rPr dirty="0" spc="-25"/>
              <a:t>low-cost </a:t>
            </a:r>
            <a:r>
              <a:rPr dirty="0" spc="-55"/>
              <a:t>services </a:t>
            </a:r>
            <a:r>
              <a:rPr dirty="0" spc="25"/>
              <a:t>to </a:t>
            </a:r>
            <a:r>
              <a:rPr dirty="0" spc="-65"/>
              <a:t>some </a:t>
            </a:r>
            <a:r>
              <a:rPr dirty="0" spc="-20"/>
              <a:t>of </a:t>
            </a:r>
            <a:r>
              <a:rPr dirty="0" spc="-5"/>
              <a:t>their </a:t>
            </a:r>
            <a:r>
              <a:rPr dirty="0" spc="-40"/>
              <a:t>clients, </a:t>
            </a:r>
            <a:r>
              <a:rPr dirty="0" spc="-80"/>
              <a:t>and </a:t>
            </a:r>
            <a:r>
              <a:rPr dirty="0" spc="5"/>
              <a:t>for </a:t>
            </a:r>
            <a:r>
              <a:rPr dirty="0" spc="-50"/>
              <a:t>everyone </a:t>
            </a:r>
            <a:r>
              <a:rPr dirty="0" spc="-10"/>
              <a:t>with </a:t>
            </a:r>
            <a:r>
              <a:rPr dirty="0" spc="-45"/>
              <a:t>economic </a:t>
            </a:r>
            <a:r>
              <a:rPr dirty="0" spc="-80"/>
              <a:t>and </a:t>
            </a:r>
            <a:r>
              <a:rPr dirty="0" spc="-55"/>
              <a:t>social  </a:t>
            </a:r>
            <a:r>
              <a:rPr dirty="0" spc="-40"/>
              <a:t>privilege </a:t>
            </a:r>
            <a:r>
              <a:rPr dirty="0" spc="25"/>
              <a:t>to </a:t>
            </a:r>
            <a:r>
              <a:rPr dirty="0"/>
              <a:t>work </a:t>
            </a:r>
            <a:r>
              <a:rPr dirty="0" spc="25"/>
              <a:t>to </a:t>
            </a:r>
            <a:r>
              <a:rPr dirty="0" spc="-35"/>
              <a:t>extend </a:t>
            </a:r>
            <a:r>
              <a:rPr dirty="0" spc="-40"/>
              <a:t>alternative </a:t>
            </a:r>
            <a:r>
              <a:rPr dirty="0" spc="-25"/>
              <a:t>treatment </a:t>
            </a:r>
            <a:r>
              <a:rPr dirty="0" spc="-95"/>
              <a:t>access </a:t>
            </a:r>
            <a:r>
              <a:rPr dirty="0" spc="25"/>
              <a:t>to</a:t>
            </a:r>
            <a:r>
              <a:rPr dirty="0" spc="5"/>
              <a:t> </a:t>
            </a:r>
            <a:r>
              <a:rPr dirty="0" spc="-50"/>
              <a:t>all.</a:t>
            </a:r>
            <a:endParaRPr sz="1300">
              <a:latin typeface="Calibri"/>
              <a:cs typeface="Calibri"/>
            </a:endParaRPr>
          </a:p>
          <a:p>
            <a:pPr algn="r" marL="692150" marR="5080">
              <a:lnSpc>
                <a:spcPct val="100000"/>
              </a:lnSpc>
              <a:spcBef>
                <a:spcPts val="475"/>
              </a:spcBef>
            </a:pPr>
            <a:r>
              <a:rPr dirty="0" sz="1100" spc="-65"/>
              <a:t>13</a:t>
            </a:r>
            <a:endParaRPr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4851387"/>
            <a:ext cx="5943600" cy="2693035"/>
          </a:xfrm>
          <a:custGeom>
            <a:avLst/>
            <a:gdLst/>
            <a:ahLst/>
            <a:cxnLst/>
            <a:rect l="l" t="t" r="r" b="b"/>
            <a:pathLst>
              <a:path w="5943600" h="2693034">
                <a:moveTo>
                  <a:pt x="0" y="2692412"/>
                </a:moveTo>
                <a:lnTo>
                  <a:pt x="5943600" y="2692412"/>
                </a:lnTo>
                <a:lnTo>
                  <a:pt x="5943600" y="0"/>
                </a:lnTo>
                <a:lnTo>
                  <a:pt x="0" y="0"/>
                </a:lnTo>
                <a:lnTo>
                  <a:pt x="0" y="2692412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7736" y="4970888"/>
            <a:ext cx="267843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1755">
              <a:lnSpc>
                <a:spcPct val="100000"/>
              </a:lnSpc>
              <a:spcBef>
                <a:spcPts val="10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“distressed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distressing.”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They  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either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experiencing overwhelming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else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distressed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behavior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sends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combination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both.There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labels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states,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anxiety, depression,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com-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pulsiveness,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mania,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voices,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paranoia,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labels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time.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tell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due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biochemical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basis,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dangerous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stopped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(such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fears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claims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deteriorating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illness),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necessary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treatment.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7135" y="4970888"/>
            <a:ext cx="2675255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8895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medications act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alter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mood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</a:t>
            </a:r>
            <a:endParaRPr sz="1000">
              <a:latin typeface="Arial"/>
              <a:cs typeface="Arial"/>
            </a:endParaRPr>
          </a:p>
          <a:p>
            <a:pPr marL="12700" marR="100330">
              <a:lnSpc>
                <a:spcPct val="100000"/>
              </a:lnSpc>
            </a:pP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psychoactive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substance.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blunt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symptoms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distress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by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either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tranquilizing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person,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speeding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up,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numbing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sensitivity,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sleep –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edge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states.They help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feel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capable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lives.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important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realize,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psychiatric drugs</a:t>
            </a:r>
            <a:r>
              <a:rPr dirty="0" sz="900" spc="-5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endParaRPr sz="900">
              <a:latin typeface="Trebuchet MS"/>
              <a:cs typeface="Trebuchet MS"/>
            </a:endParaRPr>
          </a:p>
          <a:p>
            <a:pPr marL="12700" marR="5080">
              <a:lnSpc>
                <a:spcPct val="106000"/>
              </a:lnSpc>
              <a:spcBef>
                <a:spcPts val="35"/>
              </a:spcBef>
            </a:pP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change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the underlying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causes </a:t>
            </a:r>
            <a:r>
              <a:rPr dirty="0" sz="900" spc="3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emotional 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distress.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They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best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understood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tools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or 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coping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mechanisms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sometimes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alleviate 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symptoms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pave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significant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anyone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takes</a:t>
            </a:r>
            <a:r>
              <a:rPr dirty="0" sz="1000" spc="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236727"/>
            <a:ext cx="5943612" cy="4149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1775" y="4386326"/>
            <a:ext cx="5940425" cy="465455"/>
          </a:xfrm>
          <a:custGeom>
            <a:avLst/>
            <a:gdLst/>
            <a:ahLst/>
            <a:cxnLst/>
            <a:rect l="l" t="t" r="r" b="b"/>
            <a:pathLst>
              <a:path w="5940425" h="465454">
                <a:moveTo>
                  <a:pt x="0" y="465061"/>
                </a:moveTo>
                <a:lnTo>
                  <a:pt x="5940425" y="465061"/>
                </a:lnTo>
                <a:lnTo>
                  <a:pt x="5940425" y="0"/>
                </a:lnTo>
                <a:lnTo>
                  <a:pt x="0" y="0"/>
                </a:lnTo>
                <a:lnTo>
                  <a:pt x="0" y="465061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7675" y="4474997"/>
            <a:ext cx="2943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5" b="1">
                <a:solidFill>
                  <a:srgbClr val="231F20"/>
                </a:solidFill>
                <a:latin typeface="Cambria"/>
                <a:cs typeface="Cambria"/>
              </a:rPr>
              <a:t>How </a:t>
            </a:r>
            <a:r>
              <a:rPr dirty="0" sz="1800" spc="-70" b="1">
                <a:solidFill>
                  <a:srgbClr val="231F20"/>
                </a:solidFill>
                <a:latin typeface="Cambria"/>
                <a:cs typeface="Cambria"/>
              </a:rPr>
              <a:t>Do </a:t>
            </a:r>
            <a:r>
              <a:rPr dirty="0" sz="1800" spc="-210" b="1">
                <a:solidFill>
                  <a:srgbClr val="231F20"/>
                </a:solidFill>
                <a:latin typeface="Cambria"/>
                <a:cs typeface="Cambria"/>
              </a:rPr>
              <a:t>Psychiatric</a:t>
            </a:r>
            <a:r>
              <a:rPr dirty="0" sz="1800" spc="-25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155" b="1">
                <a:solidFill>
                  <a:srgbClr val="231F20"/>
                </a:solidFill>
                <a:latin typeface="Cambria"/>
                <a:cs typeface="Cambria"/>
              </a:rPr>
              <a:t>Drugs</a:t>
            </a:r>
            <a:r>
              <a:rPr dirty="0" sz="1800" spc="-80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229" b="1">
                <a:solidFill>
                  <a:srgbClr val="231F20"/>
                </a:solidFill>
                <a:latin typeface="Cambria"/>
                <a:cs typeface="Cambria"/>
              </a:rPr>
              <a:t>Work?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8050" y="236728"/>
            <a:ext cx="2676880" cy="683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95236"/>
            <a:ext cx="2769235" cy="5435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700" spc="-75"/>
              <a:t>Do </a:t>
            </a:r>
            <a:r>
              <a:rPr dirty="0" sz="1700" spc="-215"/>
              <a:t>Psychiatric </a:t>
            </a:r>
            <a:r>
              <a:rPr dirty="0" sz="1700" spc="-165"/>
              <a:t>Drugs </a:t>
            </a:r>
            <a:r>
              <a:rPr dirty="0" sz="1700" spc="-185"/>
              <a:t>Correct </a:t>
            </a:r>
            <a:r>
              <a:rPr dirty="0" sz="1700" spc="-220"/>
              <a:t>Your  </a:t>
            </a:r>
            <a:r>
              <a:rPr dirty="0" sz="1700" spc="-200"/>
              <a:t>Chemistry </a:t>
            </a:r>
            <a:r>
              <a:rPr dirty="0" sz="1700" spc="-114"/>
              <a:t>Or </a:t>
            </a:r>
            <a:r>
              <a:rPr dirty="0" sz="1700" spc="-250"/>
              <a:t>Treat</a:t>
            </a:r>
            <a:r>
              <a:rPr dirty="0" sz="1700" spc="-204"/>
              <a:t> </a:t>
            </a:r>
            <a:r>
              <a:rPr dirty="0" sz="1700" spc="-175"/>
              <a:t>Illness?</a:t>
            </a:r>
            <a:endParaRPr sz="1700"/>
          </a:p>
        </p:txBody>
      </p:sp>
      <p:sp>
        <p:nvSpPr>
          <p:cNvPr id="4" name="object 4"/>
          <p:cNvSpPr txBox="1"/>
          <p:nvPr/>
        </p:nvSpPr>
        <p:spPr>
          <a:xfrm>
            <a:off x="444500" y="822615"/>
            <a:ext cx="2918460" cy="6521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130">
              <a:lnSpc>
                <a:spcPct val="100000"/>
              </a:lnSpc>
              <a:spcBef>
                <a:spcPts val="100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disorders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chemistry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“abnormal,”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caused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genetic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“predispositions,”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needed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interrupt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disease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correct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imbalances.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disease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theories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proven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studies</a:t>
            </a:r>
            <a:r>
              <a:rPr dirty="0" sz="1000" spc="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 marR="184785">
              <a:lnSpc>
                <a:spcPct val="100000"/>
              </a:lnSpc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true.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claims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reinforce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sense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helpless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victim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biology,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options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31115">
              <a:lnSpc>
                <a:spcPct val="10000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Despite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decades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costly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imbalances,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genetic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predispositions,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abnormalities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consistently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bipolar,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schizophrenia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diagnosis.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media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“promising”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“needs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further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study,”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nothing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conclusive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resulted.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fine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print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ads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typically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conditions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“believed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caused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by”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imbalances,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definitive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statements.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tests,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scan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draw,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aren’t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bipolar,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schizophrenia,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can’t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reveal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abnormal.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(Altered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clear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as,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concussion,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dementia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alcohol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delirium,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instead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“organic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psychosis.”)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baseline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established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constitutes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“psychologi-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normal”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people.Three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endParaRPr sz="1000">
              <a:latin typeface="Arial"/>
              <a:cs typeface="Arial"/>
            </a:endParaRPr>
          </a:p>
          <a:p>
            <a:pPr marL="12700" marR="17145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chemistry,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similar brain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chemistry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all.While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face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vitamin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deficiency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holistic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practitioner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address,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might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not.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Medicine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discovered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tuberculosis,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Down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Syndrome,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diabetes.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Emotional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 open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interpretation.</a:t>
            </a:r>
            <a:endParaRPr sz="1000">
              <a:latin typeface="Arial"/>
              <a:cs typeface="Arial"/>
            </a:endParaRPr>
          </a:p>
          <a:p>
            <a:pPr marL="12700" marR="60325">
              <a:lnSpc>
                <a:spcPct val="100000"/>
              </a:lnSpc>
              <a:spcBef>
                <a:spcPts val="90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genetics?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diagnoses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seem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“run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families,”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abuse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poverty.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shared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environment,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expectations,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intergenerational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trauma, family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history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mean many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inescapable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heredity.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Studies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claim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2470" y="379846"/>
            <a:ext cx="2647950" cy="1663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7155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solved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mystery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mind-body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relationship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behind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clear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answers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science,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ultimately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statement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fact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doctor’s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subjective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opinion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patient.The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inevitably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relies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bias,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assumptions,  fears,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preconceptions.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disagree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diagnoses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time,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discrimination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based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class,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race,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gender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2470" y="2129907"/>
            <a:ext cx="2633345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decision to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take psychiatric drugs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should 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based </a:t>
            </a:r>
            <a:r>
              <a:rPr dirty="0" sz="900" spc="30" b="1" i="1">
                <a:solidFill>
                  <a:srgbClr val="231F20"/>
                </a:solidFill>
                <a:latin typeface="Trebuchet MS"/>
                <a:cs typeface="Trebuchet MS"/>
              </a:rPr>
              <a:t>on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usefulness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drug’s</a:t>
            </a:r>
            <a:r>
              <a:rPr dirty="0" sz="900" spc="-10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effects 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relative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risks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involved,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any false 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belief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person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“must”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spc="30" b="1" i="1">
                <a:solidFill>
                  <a:srgbClr val="231F20"/>
                </a:solidFill>
                <a:latin typeface="Trebuchet MS"/>
                <a:cs typeface="Trebuchet MS"/>
              </a:rPr>
              <a:t>on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drug  because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biology or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genes.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08133" y="3172825"/>
            <a:ext cx="2129278" cy="3949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33069" y="379846"/>
            <a:ext cx="2692400" cy="719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1590">
              <a:lnSpc>
                <a:spcPct val="100000"/>
              </a:lnSpc>
              <a:spcBef>
                <a:spcPts val="100"/>
              </a:spcBef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twins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tend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slightly higher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chance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flawed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results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exaggerated. Parents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temperaments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birth,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prenatal experience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influence.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Individual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traits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sensitivity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creativity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complicated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factors,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trauma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oppression,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played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role.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sequencing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genome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revealed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keys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idea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genetic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“predisposition”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remains speculative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unproven.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fact,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neuroscience discovers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genes,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behavior,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more compli-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cated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picture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becomes. Epigenetics shows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instead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“genetic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blueprint,”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environment  interacts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turn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genes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genetic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science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oversimplify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diversity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behavior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throwback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discredited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concepts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Darwinism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eugenics.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portrays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destined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inferior,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defective,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less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fully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human.</a:t>
            </a:r>
            <a:endParaRPr sz="1000">
              <a:latin typeface="Arial"/>
              <a:cs typeface="Arial"/>
            </a:endParaRPr>
          </a:p>
          <a:p>
            <a:pPr marL="12700" marR="54610">
              <a:lnSpc>
                <a:spcPct val="100000"/>
              </a:lnSpc>
              <a:spcBef>
                <a:spcPts val="90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thought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exists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somehow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expression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biology,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society,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mind,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intervene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causal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relation-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ship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impossible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establish.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Stress,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associated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chemistry,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thrive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stressful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circumstances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debilitating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another. 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science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“neu-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roplasticity”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shows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constantly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growing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brain: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psychotherapy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reorganize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structure,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researchers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regions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associated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memorizing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maps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enlarged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London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cab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drivers.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affect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profound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way,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limited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biology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once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believed.</a:t>
            </a:r>
            <a:endParaRPr sz="1000">
              <a:latin typeface="Arial"/>
              <a:cs typeface="Arial"/>
            </a:endParaRPr>
          </a:p>
          <a:p>
            <a:pPr marL="12700" marR="114300">
              <a:lnSpc>
                <a:spcPct val="100000"/>
              </a:lnSpc>
              <a:spcBef>
                <a:spcPts val="9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Philosophers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scientists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debated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centuries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“hard problem” 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con-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sciousness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arises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gets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‘mental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illness’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spiritual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question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one?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‘disordered’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political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cultural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judgement?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make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credible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claim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endParaRPr sz="10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87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943600" cy="19685"/>
          </a:xfrm>
          <a:custGeom>
            <a:avLst/>
            <a:gdLst/>
            <a:ahLst/>
            <a:cxnLst/>
            <a:rect l="l" t="t" r="r" b="b"/>
            <a:pathLst>
              <a:path w="5943600" h="19685">
                <a:moveTo>
                  <a:pt x="0" y="19316"/>
                </a:moveTo>
                <a:lnTo>
                  <a:pt x="5943600" y="19316"/>
                </a:lnTo>
                <a:lnTo>
                  <a:pt x="5943600" y="0"/>
                </a:lnTo>
                <a:lnTo>
                  <a:pt x="0" y="0"/>
                </a:lnTo>
                <a:lnTo>
                  <a:pt x="0" y="19316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" y="736600"/>
            <a:ext cx="5943600" cy="6807200"/>
          </a:xfrm>
          <a:custGeom>
            <a:avLst/>
            <a:gdLst/>
            <a:ahLst/>
            <a:cxnLst/>
            <a:rect l="l" t="t" r="r" b="b"/>
            <a:pathLst>
              <a:path w="5943600" h="6807200">
                <a:moveTo>
                  <a:pt x="0" y="6807200"/>
                </a:moveTo>
                <a:lnTo>
                  <a:pt x="5943600" y="6807200"/>
                </a:lnTo>
                <a:lnTo>
                  <a:pt x="5943600" y="0"/>
                </a:lnTo>
                <a:lnTo>
                  <a:pt x="0" y="0"/>
                </a:lnTo>
                <a:lnTo>
                  <a:pt x="0" y="680720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798938"/>
            <a:ext cx="2651760" cy="472440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102870">
              <a:lnSpc>
                <a:spcPts val="1150"/>
              </a:lnSpc>
              <a:spcBef>
                <a:spcPts val="18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biology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brain chemistry aren’t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“blame”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anxiety,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voices,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suicidal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feelings,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mania,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distress,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does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blame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you?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either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brain’s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fault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fault?</a:t>
            </a:r>
            <a:endParaRPr sz="1000">
              <a:latin typeface="Arial"/>
              <a:cs typeface="Arial"/>
            </a:endParaRPr>
          </a:p>
          <a:p>
            <a:pPr marL="12700" marR="11430">
              <a:lnSpc>
                <a:spcPts val="1150"/>
              </a:lnSpc>
              <a:spcBef>
                <a:spcPts val="900"/>
              </a:spcBef>
            </a:pP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huge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relief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option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blaming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lazy,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weak, 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faking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it.When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powerless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haven’t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seriously,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saying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validating.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Choosing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 might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seem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wrong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message,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suffering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bad 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help.And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being able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shameful,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like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harder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you.</a:t>
            </a:r>
            <a:endParaRPr sz="1000">
              <a:latin typeface="Arial"/>
              <a:cs typeface="Arial"/>
            </a:endParaRPr>
          </a:p>
          <a:p>
            <a:pPr marL="12700" marR="55880">
              <a:lnSpc>
                <a:spcPts val="1150"/>
              </a:lnSpc>
              <a:spcBef>
                <a:spcPts val="90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unfair,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either-or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thinking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leaves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helpless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trapped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mental health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system.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Pharmaceutical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advertising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preys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this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dilemma: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serious,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not,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you’re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own.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Empowerment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means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thinking</a:t>
            </a:r>
            <a:endParaRPr sz="1000">
              <a:latin typeface="Arial"/>
              <a:cs typeface="Arial"/>
            </a:endParaRPr>
          </a:p>
          <a:p>
            <a:pPr marL="12700" marR="22225">
              <a:lnSpc>
                <a:spcPts val="1150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beyond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narrow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view,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embracing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broader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ways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looking at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things.</a:t>
            </a:r>
            <a:endParaRPr sz="1000">
              <a:latin typeface="Arial"/>
              <a:cs typeface="Arial"/>
            </a:endParaRPr>
          </a:p>
          <a:p>
            <a:pPr marL="12700" marR="263525">
              <a:lnSpc>
                <a:spcPts val="1150"/>
              </a:lnSpc>
              <a:spcBef>
                <a:spcPts val="900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sometime: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us 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parts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lives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powerless.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balance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personal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responsibility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asking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help. </a:t>
            </a:r>
            <a:r>
              <a:rPr dirty="0" sz="1000" spc="-3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don’t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have 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blame your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brain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000" spc="-20" b="1" i="1">
                <a:solidFill>
                  <a:srgbClr val="231F20"/>
                </a:solidFill>
                <a:latin typeface="Trebuchet MS"/>
                <a:cs typeface="Trebuchet MS"/>
              </a:rPr>
              <a:t>give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yourself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some 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compassion.</a:t>
            </a:r>
            <a:endParaRPr sz="1000">
              <a:latin typeface="Trebuchet MS"/>
              <a:cs typeface="Trebuchet MS"/>
            </a:endParaRPr>
          </a:p>
          <a:p>
            <a:pPr marL="12700" marR="81280">
              <a:lnSpc>
                <a:spcPts val="1150"/>
              </a:lnSpc>
              <a:spcBef>
                <a:spcPts val="900"/>
              </a:spcBef>
            </a:pP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science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doesn’t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answers,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understand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lives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3425" y="798938"/>
            <a:ext cx="2682875" cy="46545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180"/>
              </a:spcBef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makes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sense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them.The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resources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open new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possibilities.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example,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British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Psychological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Society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suggests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greater “stress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vulnerability”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others.The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Hearing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Voices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Movement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encourages</a:t>
            </a:r>
            <a:endParaRPr sz="1000">
              <a:latin typeface="Arial"/>
              <a:cs typeface="Arial"/>
            </a:endParaRPr>
          </a:p>
          <a:p>
            <a:pPr marL="12700" marR="18415">
              <a:lnSpc>
                <a:spcPts val="1150"/>
              </a:lnSpc>
            </a:pP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accept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unusual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experiences,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treat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meaningless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rid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of.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views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are  possible,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trauma/abuse,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spiritual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awakening,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sensitivity,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environmental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illness,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dynamics,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“canary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mine,”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holistic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health,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cultural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differences,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gifts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medium,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impact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oppression.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societies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accept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normal</a:t>
            </a:r>
            <a:endParaRPr sz="1000">
              <a:latin typeface="Arial"/>
              <a:cs typeface="Arial"/>
            </a:endParaRPr>
          </a:p>
          <a:p>
            <a:pPr marL="12700" marR="31750">
              <a:lnSpc>
                <a:spcPts val="1150"/>
              </a:lnSpc>
              <a:spcBef>
                <a:spcPts val="5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things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societies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call abnormal –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hearing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voices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seeing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signs.</a:t>
            </a:r>
            <a:endParaRPr sz="1000">
              <a:latin typeface="Arial"/>
              <a:cs typeface="Arial"/>
            </a:endParaRPr>
          </a:p>
          <a:p>
            <a:pPr marL="12700" marR="56515">
              <a:lnSpc>
                <a:spcPct val="97200"/>
              </a:lnSpc>
              <a:spcBef>
                <a:spcPts val="85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say,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“I’m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trauma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survivor,”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“I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states,”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“I’m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people,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I’m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figuring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out”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saying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nothing</a:t>
            </a:r>
            <a:endParaRPr sz="1000">
              <a:latin typeface="Arial"/>
              <a:cs typeface="Arial"/>
            </a:endParaRPr>
          </a:p>
          <a:p>
            <a:pPr marL="12700" marR="220979">
              <a:lnSpc>
                <a:spcPts val="1150"/>
              </a:lnSpc>
              <a:spcBef>
                <a:spcPts val="3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all.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Connecting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share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experiences,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groups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internet,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crucial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explore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are.</a:t>
            </a:r>
            <a:endParaRPr sz="1000">
              <a:latin typeface="Arial"/>
              <a:cs typeface="Arial"/>
            </a:endParaRPr>
          </a:p>
          <a:p>
            <a:pPr marL="12700" marR="48895">
              <a:lnSpc>
                <a:spcPts val="1150"/>
              </a:lnSpc>
              <a:spcBef>
                <a:spcPts val="90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Your suffering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real,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not.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powerless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needing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doesn’t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broken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passive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victim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biology.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Explanations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trauma,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sensitivity,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spirituality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valid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any.You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still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deserve help,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believe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abnormal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even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think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outside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language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illness”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“mental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disorders.”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247916"/>
            <a:ext cx="5943600" cy="488950"/>
          </a:xfrm>
          <a:custGeom>
            <a:avLst/>
            <a:gdLst/>
            <a:ahLst/>
            <a:cxnLst/>
            <a:rect l="l" t="t" r="r" b="b"/>
            <a:pathLst>
              <a:path w="5943600" h="488950">
                <a:moveTo>
                  <a:pt x="0" y="488683"/>
                </a:moveTo>
                <a:lnTo>
                  <a:pt x="5943600" y="488683"/>
                </a:lnTo>
                <a:lnTo>
                  <a:pt x="5943600" y="0"/>
                </a:lnTo>
                <a:lnTo>
                  <a:pt x="0" y="0"/>
                </a:lnTo>
                <a:lnTo>
                  <a:pt x="0" y="488683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0200" y="337845"/>
            <a:ext cx="440372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85"/>
              <a:t>Who’s </a:t>
            </a:r>
            <a:r>
              <a:rPr dirty="0" sz="1800" spc="-190"/>
              <a:t>to Blame? </a:t>
            </a:r>
            <a:r>
              <a:rPr dirty="0" sz="1800" spc="-185"/>
              <a:t>Yourself? </a:t>
            </a:r>
            <a:r>
              <a:rPr dirty="0" sz="1800" spc="-215"/>
              <a:t>Your </a:t>
            </a:r>
            <a:r>
              <a:rPr dirty="0" sz="1800" spc="-135"/>
              <a:t>Biology?</a:t>
            </a:r>
            <a:r>
              <a:rPr dirty="0" sz="1800" spc="-40"/>
              <a:t> </a:t>
            </a:r>
            <a:r>
              <a:rPr dirty="0" sz="1800" spc="-175"/>
              <a:t>Neither?</a:t>
            </a:r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228600" y="5641847"/>
            <a:ext cx="5943600" cy="1901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17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6400800" cy="7772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91972" y="5548166"/>
            <a:ext cx="1836420" cy="37719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Second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Edition,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revised and</a:t>
            </a:r>
            <a:r>
              <a:rPr dirty="0" sz="1000" spc="-13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expanded.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ISBN</a:t>
            </a:r>
            <a:r>
              <a:rPr dirty="0" sz="9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978-0-9800709-2-7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1972" y="1443991"/>
            <a:ext cx="4686935" cy="367665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282575">
              <a:lnSpc>
                <a:spcPts val="1310"/>
              </a:lnSpc>
              <a:spcBef>
                <a:spcPts val="150"/>
              </a:spcBef>
            </a:pP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brings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together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we’ve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discovered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lessons 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we’ve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learned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Center. </a:t>
            </a:r>
            <a:r>
              <a:rPr dirty="0" sz="11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1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intended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persuade 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anyone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medications,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instead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aims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educate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1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options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explore</a:t>
            </a:r>
            <a:r>
              <a:rPr dirty="0" sz="1100" spc="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off.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91440">
              <a:lnSpc>
                <a:spcPts val="1310"/>
              </a:lnSpc>
            </a:pP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100" spc="-14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culture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polarized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pro-medication 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propaganda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pharmaceutical 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companies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hand,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40">
                <a:solidFill>
                  <a:srgbClr val="231F20"/>
                </a:solidFill>
                <a:latin typeface="Arial"/>
                <a:cs typeface="Arial"/>
              </a:rPr>
              <a:t>anti-medication </a:t>
            </a:r>
            <a:r>
              <a:rPr dirty="0" sz="1100" spc="-105">
                <a:solidFill>
                  <a:srgbClr val="231F20"/>
                </a:solidFill>
                <a:latin typeface="Arial"/>
                <a:cs typeface="Arial"/>
              </a:rPr>
              <a:t>agenda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activists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other,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dirty="0" sz="1100" spc="-14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approach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help people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1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own 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decisions.We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present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ideas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1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stay 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1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100" spc="-5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dirty="0" sz="11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medications.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ts val="1310"/>
              </a:lnSpc>
            </a:pP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do find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choose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40">
                <a:solidFill>
                  <a:srgbClr val="231F20"/>
                </a:solidFill>
                <a:latin typeface="Arial"/>
                <a:cs typeface="Arial"/>
              </a:rPr>
              <a:t>continue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them: 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risks,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100" spc="-11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100" spc="-14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100" spc="-15">
                <a:solidFill>
                  <a:srgbClr val="231F20"/>
                </a:solidFill>
                <a:latin typeface="Arial"/>
                <a:cs typeface="Arial"/>
              </a:rPr>
              <a:t>option 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given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someone’s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situation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circumstances.At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11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carry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great </a:t>
            </a:r>
            <a:r>
              <a:rPr dirty="0" sz="1100" spc="-80">
                <a:solidFill>
                  <a:srgbClr val="231F20"/>
                </a:solidFill>
                <a:latin typeface="Arial"/>
                <a:cs typeface="Arial"/>
              </a:rPr>
              <a:t>dangers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9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terrible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harm,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becoming bigger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conditions 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100" spc="-40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prescribed </a:t>
            </a:r>
            <a:r>
              <a:rPr dirty="0" sz="11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treat.Too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often,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off 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left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guidance,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45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1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100" spc="-40">
                <a:solidFill>
                  <a:srgbClr val="231F20"/>
                </a:solidFill>
                <a:latin typeface="Arial"/>
                <a:cs typeface="Arial"/>
              </a:rPr>
              <a:t>like 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finding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100" spc="-90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100" spc="-14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labyrinth.We </a:t>
            </a:r>
            <a:r>
              <a:rPr dirty="0" sz="1100" spc="-7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honest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widens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discussion,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hope </a:t>
            </a:r>
            <a:r>
              <a:rPr dirty="0" sz="1100" spc="-3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guide helps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trust </a:t>
            </a:r>
            <a:r>
              <a:rPr dirty="0" sz="1100" spc="-70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1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1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take  </a:t>
            </a: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dirty="0" sz="1100" spc="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55">
                <a:solidFill>
                  <a:srgbClr val="231F20"/>
                </a:solidFill>
                <a:latin typeface="Arial"/>
                <a:cs typeface="Arial"/>
              </a:rPr>
              <a:t>another.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339975" algn="l"/>
              </a:tabLst>
            </a:pPr>
            <a:r>
              <a:rPr dirty="0" sz="1100" spc="25" b="1">
                <a:solidFill>
                  <a:srgbClr val="231F20"/>
                </a:solidFill>
                <a:latin typeface="Trebuchet MS"/>
                <a:cs typeface="Trebuchet MS"/>
                <a:hlinkClick r:id="rId3"/>
              </a:rPr>
              <a:t>www.theicarusproject.net</a:t>
            </a:r>
            <a:r>
              <a:rPr dirty="0" sz="1100" spc="25" b="1">
                <a:solidFill>
                  <a:srgbClr val="231F20"/>
                </a:solidFill>
                <a:latin typeface="Trebuchet MS"/>
                <a:cs typeface="Trebuchet MS"/>
              </a:rPr>
              <a:t>	</a:t>
            </a:r>
            <a:r>
              <a:rPr dirty="0" sz="1100" spc="35" b="1">
                <a:solidFill>
                  <a:srgbClr val="231F20"/>
                </a:solidFill>
                <a:latin typeface="Trebuchet MS"/>
                <a:cs typeface="Trebuchet MS"/>
                <a:hlinkClick r:id="rId4"/>
              </a:rPr>
              <a:t>www.freedom-center.org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0200" y="6053328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8335" y="6053328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7121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296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10245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192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53233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81148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99753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38008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296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85326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08989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192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51977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79574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22556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192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346616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65145" y="6053329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83675" y="6053329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12462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296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450718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69374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06700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44957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296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82813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611205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296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39596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73592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192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00236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192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34637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72140" y="6053329"/>
            <a:ext cx="0" cy="630555"/>
          </a:xfrm>
          <a:custGeom>
            <a:avLst/>
            <a:gdLst/>
            <a:ahLst/>
            <a:cxnLst/>
            <a:rect l="l" t="t" r="r" b="b"/>
            <a:pathLst>
              <a:path w="0" h="630554">
                <a:moveTo>
                  <a:pt x="0" y="630301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800257" y="6053329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819015" y="6053329"/>
            <a:ext cx="0" cy="681990"/>
          </a:xfrm>
          <a:custGeom>
            <a:avLst/>
            <a:gdLst/>
            <a:ahLst/>
            <a:cxnLst/>
            <a:rect l="l" t="t" r="r" b="b"/>
            <a:pathLst>
              <a:path w="0" h="681990">
                <a:moveTo>
                  <a:pt x="0" y="681405"/>
                </a:moveTo>
                <a:lnTo>
                  <a:pt x="0" y="0"/>
                </a:lnTo>
              </a:path>
            </a:pathLst>
          </a:custGeom>
          <a:ln w="88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3733" y="6714780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7848" y="43878"/>
                </a:moveTo>
                <a:lnTo>
                  <a:pt x="1054" y="44500"/>
                </a:lnTo>
                <a:lnTo>
                  <a:pt x="1625" y="49034"/>
                </a:lnTo>
                <a:lnTo>
                  <a:pt x="3340" y="52552"/>
                </a:lnTo>
                <a:lnTo>
                  <a:pt x="9055" y="57556"/>
                </a:lnTo>
                <a:lnTo>
                  <a:pt x="12738" y="58801"/>
                </a:lnTo>
                <a:lnTo>
                  <a:pt x="21475" y="58801"/>
                </a:lnTo>
                <a:lnTo>
                  <a:pt x="25184" y="57658"/>
                </a:lnTo>
                <a:lnTo>
                  <a:pt x="31483" y="53111"/>
                </a:lnTo>
                <a:lnTo>
                  <a:pt x="14858" y="52984"/>
                </a:lnTo>
                <a:lnTo>
                  <a:pt x="12776" y="52273"/>
                </a:lnTo>
                <a:lnTo>
                  <a:pt x="9524" y="49390"/>
                </a:lnTo>
                <a:lnTo>
                  <a:pt x="8420" y="47066"/>
                </a:lnTo>
                <a:lnTo>
                  <a:pt x="7848" y="43878"/>
                </a:lnTo>
                <a:close/>
              </a:path>
              <a:path w="38100" h="59054">
                <a:moveTo>
                  <a:pt x="37858" y="30721"/>
                </a:moveTo>
                <a:lnTo>
                  <a:pt x="30784" y="30721"/>
                </a:lnTo>
                <a:lnTo>
                  <a:pt x="30806" y="35204"/>
                </a:lnTo>
                <a:lnTo>
                  <a:pt x="30479" y="37947"/>
                </a:lnTo>
                <a:lnTo>
                  <a:pt x="19570" y="52984"/>
                </a:lnTo>
                <a:lnTo>
                  <a:pt x="31574" y="52984"/>
                </a:lnTo>
                <a:lnTo>
                  <a:pt x="33870" y="49784"/>
                </a:lnTo>
                <a:lnTo>
                  <a:pt x="37058" y="41071"/>
                </a:lnTo>
                <a:lnTo>
                  <a:pt x="37858" y="35204"/>
                </a:lnTo>
                <a:lnTo>
                  <a:pt x="37858" y="30721"/>
                </a:lnTo>
                <a:close/>
              </a:path>
              <a:path w="38100" h="59054">
                <a:moveTo>
                  <a:pt x="21843" y="0"/>
                </a:moveTo>
                <a:lnTo>
                  <a:pt x="12915" y="0"/>
                </a:lnTo>
                <a:lnTo>
                  <a:pt x="8597" y="1778"/>
                </a:lnTo>
                <a:lnTo>
                  <a:pt x="1714" y="8902"/>
                </a:lnTo>
                <a:lnTo>
                  <a:pt x="0" y="13601"/>
                </a:lnTo>
                <a:lnTo>
                  <a:pt x="0" y="25107"/>
                </a:lnTo>
                <a:lnTo>
                  <a:pt x="1638" y="29654"/>
                </a:lnTo>
                <a:lnTo>
                  <a:pt x="8242" y="36576"/>
                </a:lnTo>
                <a:lnTo>
                  <a:pt x="12268" y="38303"/>
                </a:lnTo>
                <a:lnTo>
                  <a:pt x="19900" y="38303"/>
                </a:lnTo>
                <a:lnTo>
                  <a:pt x="22542" y="37592"/>
                </a:lnTo>
                <a:lnTo>
                  <a:pt x="27444" y="34798"/>
                </a:lnTo>
                <a:lnTo>
                  <a:pt x="29375" y="32969"/>
                </a:lnTo>
                <a:lnTo>
                  <a:pt x="29948" y="32054"/>
                </a:lnTo>
                <a:lnTo>
                  <a:pt x="15519" y="32054"/>
                </a:lnTo>
                <a:lnTo>
                  <a:pt x="12788" y="30911"/>
                </a:lnTo>
                <a:lnTo>
                  <a:pt x="8369" y="26327"/>
                </a:lnTo>
                <a:lnTo>
                  <a:pt x="7264" y="23342"/>
                </a:lnTo>
                <a:lnTo>
                  <a:pt x="7339" y="15379"/>
                </a:lnTo>
                <a:lnTo>
                  <a:pt x="8420" y="12268"/>
                </a:lnTo>
                <a:lnTo>
                  <a:pt x="13093" y="7137"/>
                </a:lnTo>
                <a:lnTo>
                  <a:pt x="15824" y="5854"/>
                </a:lnTo>
                <a:lnTo>
                  <a:pt x="32139" y="5854"/>
                </a:lnTo>
                <a:lnTo>
                  <a:pt x="31470" y="5041"/>
                </a:lnTo>
                <a:lnTo>
                  <a:pt x="25272" y="1003"/>
                </a:lnTo>
                <a:lnTo>
                  <a:pt x="21843" y="0"/>
                </a:lnTo>
                <a:close/>
              </a:path>
              <a:path w="38100" h="59054">
                <a:moveTo>
                  <a:pt x="32139" y="5854"/>
                </a:moveTo>
                <a:lnTo>
                  <a:pt x="22009" y="5854"/>
                </a:lnTo>
                <a:lnTo>
                  <a:pt x="24599" y="7048"/>
                </a:lnTo>
                <a:lnTo>
                  <a:pt x="28917" y="11811"/>
                </a:lnTo>
                <a:lnTo>
                  <a:pt x="29997" y="15036"/>
                </a:lnTo>
                <a:lnTo>
                  <a:pt x="29934" y="23342"/>
                </a:lnTo>
                <a:lnTo>
                  <a:pt x="28943" y="26327"/>
                </a:lnTo>
                <a:lnTo>
                  <a:pt x="24726" y="30911"/>
                </a:lnTo>
                <a:lnTo>
                  <a:pt x="22047" y="32054"/>
                </a:lnTo>
                <a:lnTo>
                  <a:pt x="29948" y="32054"/>
                </a:lnTo>
                <a:lnTo>
                  <a:pt x="30784" y="30721"/>
                </a:lnTo>
                <a:lnTo>
                  <a:pt x="37858" y="30721"/>
                </a:lnTo>
                <a:lnTo>
                  <a:pt x="37858" y="20777"/>
                </a:lnTo>
                <a:lnTo>
                  <a:pt x="37058" y="15379"/>
                </a:lnTo>
                <a:lnTo>
                  <a:pt x="33832" y="7912"/>
                </a:lnTo>
                <a:lnTo>
                  <a:pt x="32139" y="5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66693" y="6715763"/>
            <a:ext cx="37465" cy="57150"/>
          </a:xfrm>
          <a:custGeom>
            <a:avLst/>
            <a:gdLst/>
            <a:ahLst/>
            <a:cxnLst/>
            <a:rect l="l" t="t" r="r" b="b"/>
            <a:pathLst>
              <a:path w="37465" h="57150">
                <a:moveTo>
                  <a:pt x="37274" y="0"/>
                </a:moveTo>
                <a:lnTo>
                  <a:pt x="0" y="0"/>
                </a:lnTo>
                <a:lnTo>
                  <a:pt x="0" y="6794"/>
                </a:lnTo>
                <a:lnTo>
                  <a:pt x="28206" y="6794"/>
                </a:lnTo>
                <a:lnTo>
                  <a:pt x="24612" y="10883"/>
                </a:lnTo>
                <a:lnTo>
                  <a:pt x="9017" y="46837"/>
                </a:lnTo>
                <a:lnTo>
                  <a:pt x="8051" y="56832"/>
                </a:lnTo>
                <a:lnTo>
                  <a:pt x="15316" y="56832"/>
                </a:lnTo>
                <a:lnTo>
                  <a:pt x="15709" y="51104"/>
                </a:lnTo>
                <a:lnTo>
                  <a:pt x="16611" y="45821"/>
                </a:lnTo>
                <a:lnTo>
                  <a:pt x="18034" y="41008"/>
                </a:lnTo>
                <a:lnTo>
                  <a:pt x="19989" y="34175"/>
                </a:lnTo>
                <a:lnTo>
                  <a:pt x="22771" y="27520"/>
                </a:lnTo>
                <a:lnTo>
                  <a:pt x="29972" y="14579"/>
                </a:lnTo>
                <a:lnTo>
                  <a:pt x="33604" y="9398"/>
                </a:lnTo>
                <a:lnTo>
                  <a:pt x="37274" y="5499"/>
                </a:lnTo>
                <a:lnTo>
                  <a:pt x="37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32198" y="6714775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3888" y="0"/>
                </a:moveTo>
                <a:lnTo>
                  <a:pt x="13855" y="0"/>
                </a:lnTo>
                <a:lnTo>
                  <a:pt x="9842" y="1435"/>
                </a:lnTo>
                <a:lnTo>
                  <a:pt x="3822" y="7137"/>
                </a:lnTo>
                <a:lnTo>
                  <a:pt x="2324" y="10655"/>
                </a:lnTo>
                <a:lnTo>
                  <a:pt x="2350" y="17716"/>
                </a:lnTo>
                <a:lnTo>
                  <a:pt x="3022" y="20002"/>
                </a:lnTo>
                <a:lnTo>
                  <a:pt x="5872" y="24003"/>
                </a:lnTo>
                <a:lnTo>
                  <a:pt x="8026" y="25527"/>
                </a:lnTo>
                <a:lnTo>
                  <a:pt x="10960" y="26593"/>
                </a:lnTo>
                <a:lnTo>
                  <a:pt x="7454" y="27508"/>
                </a:lnTo>
                <a:lnTo>
                  <a:pt x="4749" y="29235"/>
                </a:lnTo>
                <a:lnTo>
                  <a:pt x="952" y="34290"/>
                </a:lnTo>
                <a:lnTo>
                  <a:pt x="0" y="37426"/>
                </a:lnTo>
                <a:lnTo>
                  <a:pt x="36" y="46291"/>
                </a:lnTo>
                <a:lnTo>
                  <a:pt x="1739" y="50393"/>
                </a:lnTo>
                <a:lnTo>
                  <a:pt x="8712" y="57124"/>
                </a:lnTo>
                <a:lnTo>
                  <a:pt x="13296" y="58801"/>
                </a:lnTo>
                <a:lnTo>
                  <a:pt x="24650" y="58801"/>
                </a:lnTo>
                <a:lnTo>
                  <a:pt x="29235" y="57124"/>
                </a:lnTo>
                <a:lnTo>
                  <a:pt x="33540" y="52984"/>
                </a:lnTo>
                <a:lnTo>
                  <a:pt x="16878" y="52984"/>
                </a:lnTo>
                <a:lnTo>
                  <a:pt x="14846" y="52476"/>
                </a:lnTo>
                <a:lnTo>
                  <a:pt x="11062" y="50393"/>
                </a:lnTo>
                <a:lnTo>
                  <a:pt x="9651" y="48945"/>
                </a:lnTo>
                <a:lnTo>
                  <a:pt x="7746" y="45173"/>
                </a:lnTo>
                <a:lnTo>
                  <a:pt x="7264" y="43230"/>
                </a:lnTo>
                <a:lnTo>
                  <a:pt x="7304" y="37807"/>
                </a:lnTo>
                <a:lnTo>
                  <a:pt x="8356" y="35166"/>
                </a:lnTo>
                <a:lnTo>
                  <a:pt x="12738" y="30759"/>
                </a:lnTo>
                <a:lnTo>
                  <a:pt x="15493" y="29667"/>
                </a:lnTo>
                <a:lnTo>
                  <a:pt x="33370" y="29667"/>
                </a:lnTo>
                <a:lnTo>
                  <a:pt x="30645" y="27749"/>
                </a:lnTo>
                <a:lnTo>
                  <a:pt x="27101" y="26593"/>
                </a:lnTo>
                <a:lnTo>
                  <a:pt x="29959" y="25527"/>
                </a:lnTo>
                <a:lnTo>
                  <a:pt x="32080" y="24003"/>
                </a:lnTo>
                <a:lnTo>
                  <a:pt x="16205" y="23888"/>
                </a:lnTo>
                <a:lnTo>
                  <a:pt x="13931" y="23025"/>
                </a:lnTo>
                <a:lnTo>
                  <a:pt x="10426" y="19570"/>
                </a:lnTo>
                <a:lnTo>
                  <a:pt x="9615" y="17500"/>
                </a:lnTo>
                <a:lnTo>
                  <a:pt x="9550" y="12204"/>
                </a:lnTo>
                <a:lnTo>
                  <a:pt x="10439" y="10134"/>
                </a:lnTo>
                <a:lnTo>
                  <a:pt x="13995" y="6680"/>
                </a:lnTo>
                <a:lnTo>
                  <a:pt x="16243" y="5816"/>
                </a:lnTo>
                <a:lnTo>
                  <a:pt x="32501" y="5816"/>
                </a:lnTo>
                <a:lnTo>
                  <a:pt x="27927" y="1460"/>
                </a:lnTo>
                <a:lnTo>
                  <a:pt x="23888" y="0"/>
                </a:lnTo>
                <a:close/>
              </a:path>
              <a:path w="38100" h="59054">
                <a:moveTo>
                  <a:pt x="33370" y="29667"/>
                </a:moveTo>
                <a:lnTo>
                  <a:pt x="22224" y="29667"/>
                </a:lnTo>
                <a:lnTo>
                  <a:pt x="25057" y="30772"/>
                </a:lnTo>
                <a:lnTo>
                  <a:pt x="29590" y="35229"/>
                </a:lnTo>
                <a:lnTo>
                  <a:pt x="30629" y="37807"/>
                </a:lnTo>
                <a:lnTo>
                  <a:pt x="30721" y="44792"/>
                </a:lnTo>
                <a:lnTo>
                  <a:pt x="29616" y="47561"/>
                </a:lnTo>
                <a:lnTo>
                  <a:pt x="25222" y="51904"/>
                </a:lnTo>
                <a:lnTo>
                  <a:pt x="22428" y="52984"/>
                </a:lnTo>
                <a:lnTo>
                  <a:pt x="33540" y="52984"/>
                </a:lnTo>
                <a:lnTo>
                  <a:pt x="36218" y="50393"/>
                </a:lnTo>
                <a:lnTo>
                  <a:pt x="37947" y="46291"/>
                </a:lnTo>
                <a:lnTo>
                  <a:pt x="37832" y="37426"/>
                </a:lnTo>
                <a:lnTo>
                  <a:pt x="37020" y="34747"/>
                </a:lnTo>
                <a:lnTo>
                  <a:pt x="33370" y="29667"/>
                </a:lnTo>
                <a:close/>
              </a:path>
              <a:path w="38100" h="59054">
                <a:moveTo>
                  <a:pt x="32501" y="5816"/>
                </a:moveTo>
                <a:lnTo>
                  <a:pt x="21602" y="5816"/>
                </a:lnTo>
                <a:lnTo>
                  <a:pt x="23837" y="6705"/>
                </a:lnTo>
                <a:lnTo>
                  <a:pt x="27419" y="10236"/>
                </a:lnTo>
                <a:lnTo>
                  <a:pt x="28231" y="12204"/>
                </a:lnTo>
                <a:lnTo>
                  <a:pt x="28230" y="17716"/>
                </a:lnTo>
                <a:lnTo>
                  <a:pt x="27444" y="19596"/>
                </a:lnTo>
                <a:lnTo>
                  <a:pt x="23964" y="23025"/>
                </a:lnTo>
                <a:lnTo>
                  <a:pt x="21742" y="23888"/>
                </a:lnTo>
                <a:lnTo>
                  <a:pt x="32161" y="23888"/>
                </a:lnTo>
                <a:lnTo>
                  <a:pt x="34898" y="20002"/>
                </a:lnTo>
                <a:lnTo>
                  <a:pt x="35585" y="17716"/>
                </a:lnTo>
                <a:lnTo>
                  <a:pt x="35498" y="10655"/>
                </a:lnTo>
                <a:lnTo>
                  <a:pt x="34061" y="7302"/>
                </a:lnTo>
                <a:lnTo>
                  <a:pt x="32501" y="5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98334" y="6714784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1869" y="0"/>
                </a:moveTo>
                <a:lnTo>
                  <a:pt x="14592" y="0"/>
                </a:lnTo>
                <a:lnTo>
                  <a:pt x="11112" y="1117"/>
                </a:lnTo>
                <a:lnTo>
                  <a:pt x="5588" y="5626"/>
                </a:lnTo>
                <a:lnTo>
                  <a:pt x="3505" y="8826"/>
                </a:lnTo>
                <a:lnTo>
                  <a:pt x="698" y="17132"/>
                </a:lnTo>
                <a:lnTo>
                  <a:pt x="0" y="22605"/>
                </a:lnTo>
                <a:lnTo>
                  <a:pt x="0" y="40233"/>
                </a:lnTo>
                <a:lnTo>
                  <a:pt x="1905" y="48031"/>
                </a:lnTo>
                <a:lnTo>
                  <a:pt x="8864" y="56807"/>
                </a:lnTo>
                <a:lnTo>
                  <a:pt x="13220" y="58788"/>
                </a:lnTo>
                <a:lnTo>
                  <a:pt x="22987" y="58788"/>
                </a:lnTo>
                <a:lnTo>
                  <a:pt x="26479" y="57657"/>
                </a:lnTo>
                <a:lnTo>
                  <a:pt x="32004" y="53136"/>
                </a:lnTo>
                <a:lnTo>
                  <a:pt x="32102" y="52984"/>
                </a:lnTo>
                <a:lnTo>
                  <a:pt x="15532" y="52984"/>
                </a:lnTo>
                <a:lnTo>
                  <a:pt x="12792" y="51409"/>
                </a:lnTo>
                <a:lnTo>
                  <a:pt x="8369" y="45161"/>
                </a:lnTo>
                <a:lnTo>
                  <a:pt x="7264" y="38861"/>
                </a:lnTo>
                <a:lnTo>
                  <a:pt x="7269" y="19938"/>
                </a:lnTo>
                <a:lnTo>
                  <a:pt x="8483" y="13474"/>
                </a:lnTo>
                <a:lnTo>
                  <a:pt x="12852" y="7226"/>
                </a:lnTo>
                <a:lnTo>
                  <a:pt x="15455" y="5841"/>
                </a:lnTo>
                <a:lnTo>
                  <a:pt x="31774" y="5841"/>
                </a:lnTo>
                <a:lnTo>
                  <a:pt x="31165" y="4902"/>
                </a:lnTo>
                <a:lnTo>
                  <a:pt x="29235" y="3111"/>
                </a:lnTo>
                <a:lnTo>
                  <a:pt x="24574" y="622"/>
                </a:lnTo>
                <a:lnTo>
                  <a:pt x="21869" y="0"/>
                </a:lnTo>
                <a:close/>
              </a:path>
              <a:path w="38100" h="59054">
                <a:moveTo>
                  <a:pt x="31774" y="5841"/>
                </a:moveTo>
                <a:lnTo>
                  <a:pt x="21996" y="5841"/>
                </a:lnTo>
                <a:lnTo>
                  <a:pt x="24752" y="7404"/>
                </a:lnTo>
                <a:lnTo>
                  <a:pt x="29171" y="13639"/>
                </a:lnTo>
                <a:lnTo>
                  <a:pt x="30289" y="19938"/>
                </a:lnTo>
                <a:lnTo>
                  <a:pt x="30284" y="38861"/>
                </a:lnTo>
                <a:lnTo>
                  <a:pt x="29171" y="45123"/>
                </a:lnTo>
                <a:lnTo>
                  <a:pt x="24730" y="51422"/>
                </a:lnTo>
                <a:lnTo>
                  <a:pt x="22021" y="52984"/>
                </a:lnTo>
                <a:lnTo>
                  <a:pt x="32102" y="52984"/>
                </a:lnTo>
                <a:lnTo>
                  <a:pt x="34086" y="49923"/>
                </a:lnTo>
                <a:lnTo>
                  <a:pt x="36855" y="41630"/>
                </a:lnTo>
                <a:lnTo>
                  <a:pt x="37553" y="36169"/>
                </a:lnTo>
                <a:lnTo>
                  <a:pt x="37448" y="22605"/>
                </a:lnTo>
                <a:lnTo>
                  <a:pt x="37122" y="19164"/>
                </a:lnTo>
                <a:lnTo>
                  <a:pt x="35394" y="12445"/>
                </a:lnTo>
                <a:lnTo>
                  <a:pt x="34201" y="9588"/>
                </a:lnTo>
                <a:lnTo>
                  <a:pt x="31774" y="5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64399" y="6714780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7848" y="43878"/>
                </a:moveTo>
                <a:lnTo>
                  <a:pt x="1054" y="44500"/>
                </a:lnTo>
                <a:lnTo>
                  <a:pt x="1625" y="49034"/>
                </a:lnTo>
                <a:lnTo>
                  <a:pt x="3340" y="52552"/>
                </a:lnTo>
                <a:lnTo>
                  <a:pt x="9055" y="57556"/>
                </a:lnTo>
                <a:lnTo>
                  <a:pt x="12738" y="58801"/>
                </a:lnTo>
                <a:lnTo>
                  <a:pt x="21475" y="58801"/>
                </a:lnTo>
                <a:lnTo>
                  <a:pt x="25184" y="57658"/>
                </a:lnTo>
                <a:lnTo>
                  <a:pt x="31483" y="53111"/>
                </a:lnTo>
                <a:lnTo>
                  <a:pt x="14858" y="52984"/>
                </a:lnTo>
                <a:lnTo>
                  <a:pt x="12776" y="52273"/>
                </a:lnTo>
                <a:lnTo>
                  <a:pt x="9524" y="49390"/>
                </a:lnTo>
                <a:lnTo>
                  <a:pt x="8420" y="47066"/>
                </a:lnTo>
                <a:lnTo>
                  <a:pt x="7848" y="43878"/>
                </a:lnTo>
                <a:close/>
              </a:path>
              <a:path w="38100" h="59054">
                <a:moveTo>
                  <a:pt x="37858" y="30721"/>
                </a:moveTo>
                <a:lnTo>
                  <a:pt x="30784" y="30721"/>
                </a:lnTo>
                <a:lnTo>
                  <a:pt x="30806" y="35204"/>
                </a:lnTo>
                <a:lnTo>
                  <a:pt x="30479" y="37947"/>
                </a:lnTo>
                <a:lnTo>
                  <a:pt x="19570" y="52984"/>
                </a:lnTo>
                <a:lnTo>
                  <a:pt x="31574" y="52984"/>
                </a:lnTo>
                <a:lnTo>
                  <a:pt x="33870" y="49784"/>
                </a:lnTo>
                <a:lnTo>
                  <a:pt x="37058" y="41071"/>
                </a:lnTo>
                <a:lnTo>
                  <a:pt x="37858" y="35204"/>
                </a:lnTo>
                <a:lnTo>
                  <a:pt x="37858" y="30721"/>
                </a:lnTo>
                <a:close/>
              </a:path>
              <a:path w="38100" h="59054">
                <a:moveTo>
                  <a:pt x="21843" y="0"/>
                </a:moveTo>
                <a:lnTo>
                  <a:pt x="12915" y="0"/>
                </a:lnTo>
                <a:lnTo>
                  <a:pt x="8597" y="1778"/>
                </a:lnTo>
                <a:lnTo>
                  <a:pt x="1714" y="8902"/>
                </a:lnTo>
                <a:lnTo>
                  <a:pt x="0" y="13601"/>
                </a:lnTo>
                <a:lnTo>
                  <a:pt x="0" y="25107"/>
                </a:lnTo>
                <a:lnTo>
                  <a:pt x="1638" y="29654"/>
                </a:lnTo>
                <a:lnTo>
                  <a:pt x="8242" y="36576"/>
                </a:lnTo>
                <a:lnTo>
                  <a:pt x="12268" y="38303"/>
                </a:lnTo>
                <a:lnTo>
                  <a:pt x="19888" y="38303"/>
                </a:lnTo>
                <a:lnTo>
                  <a:pt x="22542" y="37592"/>
                </a:lnTo>
                <a:lnTo>
                  <a:pt x="27444" y="34798"/>
                </a:lnTo>
                <a:lnTo>
                  <a:pt x="29375" y="32969"/>
                </a:lnTo>
                <a:lnTo>
                  <a:pt x="29948" y="32054"/>
                </a:lnTo>
                <a:lnTo>
                  <a:pt x="15519" y="32054"/>
                </a:lnTo>
                <a:lnTo>
                  <a:pt x="12788" y="30911"/>
                </a:lnTo>
                <a:lnTo>
                  <a:pt x="8369" y="26327"/>
                </a:lnTo>
                <a:lnTo>
                  <a:pt x="7264" y="23342"/>
                </a:lnTo>
                <a:lnTo>
                  <a:pt x="7339" y="15379"/>
                </a:lnTo>
                <a:lnTo>
                  <a:pt x="8420" y="12268"/>
                </a:lnTo>
                <a:lnTo>
                  <a:pt x="13093" y="7137"/>
                </a:lnTo>
                <a:lnTo>
                  <a:pt x="15824" y="5854"/>
                </a:lnTo>
                <a:lnTo>
                  <a:pt x="32139" y="5854"/>
                </a:lnTo>
                <a:lnTo>
                  <a:pt x="31470" y="5041"/>
                </a:lnTo>
                <a:lnTo>
                  <a:pt x="25272" y="1003"/>
                </a:lnTo>
                <a:lnTo>
                  <a:pt x="21843" y="0"/>
                </a:lnTo>
                <a:close/>
              </a:path>
              <a:path w="38100" h="59054">
                <a:moveTo>
                  <a:pt x="32139" y="5854"/>
                </a:moveTo>
                <a:lnTo>
                  <a:pt x="22009" y="5854"/>
                </a:lnTo>
                <a:lnTo>
                  <a:pt x="24599" y="7048"/>
                </a:lnTo>
                <a:lnTo>
                  <a:pt x="28917" y="11811"/>
                </a:lnTo>
                <a:lnTo>
                  <a:pt x="29997" y="15036"/>
                </a:lnTo>
                <a:lnTo>
                  <a:pt x="29934" y="23342"/>
                </a:lnTo>
                <a:lnTo>
                  <a:pt x="28943" y="26327"/>
                </a:lnTo>
                <a:lnTo>
                  <a:pt x="24726" y="30911"/>
                </a:lnTo>
                <a:lnTo>
                  <a:pt x="22047" y="32054"/>
                </a:lnTo>
                <a:lnTo>
                  <a:pt x="29948" y="32054"/>
                </a:lnTo>
                <a:lnTo>
                  <a:pt x="30784" y="30721"/>
                </a:lnTo>
                <a:lnTo>
                  <a:pt x="37858" y="30721"/>
                </a:lnTo>
                <a:lnTo>
                  <a:pt x="37858" y="20777"/>
                </a:lnTo>
                <a:lnTo>
                  <a:pt x="37058" y="15379"/>
                </a:lnTo>
                <a:lnTo>
                  <a:pt x="33832" y="7912"/>
                </a:lnTo>
                <a:lnTo>
                  <a:pt x="32139" y="5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230369" y="6714775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3888" y="0"/>
                </a:moveTo>
                <a:lnTo>
                  <a:pt x="13855" y="0"/>
                </a:lnTo>
                <a:lnTo>
                  <a:pt x="9842" y="1435"/>
                </a:lnTo>
                <a:lnTo>
                  <a:pt x="3822" y="7137"/>
                </a:lnTo>
                <a:lnTo>
                  <a:pt x="2324" y="10655"/>
                </a:lnTo>
                <a:lnTo>
                  <a:pt x="2350" y="17716"/>
                </a:lnTo>
                <a:lnTo>
                  <a:pt x="3022" y="20002"/>
                </a:lnTo>
                <a:lnTo>
                  <a:pt x="5872" y="24003"/>
                </a:lnTo>
                <a:lnTo>
                  <a:pt x="8026" y="25527"/>
                </a:lnTo>
                <a:lnTo>
                  <a:pt x="10960" y="26593"/>
                </a:lnTo>
                <a:lnTo>
                  <a:pt x="7454" y="27508"/>
                </a:lnTo>
                <a:lnTo>
                  <a:pt x="4749" y="29235"/>
                </a:lnTo>
                <a:lnTo>
                  <a:pt x="952" y="34290"/>
                </a:lnTo>
                <a:lnTo>
                  <a:pt x="0" y="37426"/>
                </a:lnTo>
                <a:lnTo>
                  <a:pt x="36" y="46291"/>
                </a:lnTo>
                <a:lnTo>
                  <a:pt x="1739" y="50393"/>
                </a:lnTo>
                <a:lnTo>
                  <a:pt x="8712" y="57124"/>
                </a:lnTo>
                <a:lnTo>
                  <a:pt x="13296" y="58801"/>
                </a:lnTo>
                <a:lnTo>
                  <a:pt x="24650" y="58801"/>
                </a:lnTo>
                <a:lnTo>
                  <a:pt x="29235" y="57124"/>
                </a:lnTo>
                <a:lnTo>
                  <a:pt x="33540" y="52984"/>
                </a:lnTo>
                <a:lnTo>
                  <a:pt x="16878" y="52984"/>
                </a:lnTo>
                <a:lnTo>
                  <a:pt x="14846" y="52476"/>
                </a:lnTo>
                <a:lnTo>
                  <a:pt x="11062" y="50393"/>
                </a:lnTo>
                <a:lnTo>
                  <a:pt x="9651" y="48945"/>
                </a:lnTo>
                <a:lnTo>
                  <a:pt x="7746" y="45173"/>
                </a:lnTo>
                <a:lnTo>
                  <a:pt x="7264" y="43230"/>
                </a:lnTo>
                <a:lnTo>
                  <a:pt x="7304" y="37807"/>
                </a:lnTo>
                <a:lnTo>
                  <a:pt x="8356" y="35166"/>
                </a:lnTo>
                <a:lnTo>
                  <a:pt x="12738" y="30759"/>
                </a:lnTo>
                <a:lnTo>
                  <a:pt x="15493" y="29667"/>
                </a:lnTo>
                <a:lnTo>
                  <a:pt x="33370" y="29667"/>
                </a:lnTo>
                <a:lnTo>
                  <a:pt x="30645" y="27749"/>
                </a:lnTo>
                <a:lnTo>
                  <a:pt x="27101" y="26593"/>
                </a:lnTo>
                <a:lnTo>
                  <a:pt x="29959" y="25527"/>
                </a:lnTo>
                <a:lnTo>
                  <a:pt x="32080" y="24003"/>
                </a:lnTo>
                <a:lnTo>
                  <a:pt x="16205" y="23888"/>
                </a:lnTo>
                <a:lnTo>
                  <a:pt x="13931" y="23025"/>
                </a:lnTo>
                <a:lnTo>
                  <a:pt x="10426" y="19570"/>
                </a:lnTo>
                <a:lnTo>
                  <a:pt x="9615" y="17500"/>
                </a:lnTo>
                <a:lnTo>
                  <a:pt x="9550" y="12204"/>
                </a:lnTo>
                <a:lnTo>
                  <a:pt x="10439" y="10134"/>
                </a:lnTo>
                <a:lnTo>
                  <a:pt x="13995" y="6680"/>
                </a:lnTo>
                <a:lnTo>
                  <a:pt x="16243" y="5816"/>
                </a:lnTo>
                <a:lnTo>
                  <a:pt x="32501" y="5816"/>
                </a:lnTo>
                <a:lnTo>
                  <a:pt x="27927" y="1460"/>
                </a:lnTo>
                <a:lnTo>
                  <a:pt x="23888" y="0"/>
                </a:lnTo>
                <a:close/>
              </a:path>
              <a:path w="38100" h="59054">
                <a:moveTo>
                  <a:pt x="33370" y="29667"/>
                </a:moveTo>
                <a:lnTo>
                  <a:pt x="22224" y="29667"/>
                </a:lnTo>
                <a:lnTo>
                  <a:pt x="25057" y="30772"/>
                </a:lnTo>
                <a:lnTo>
                  <a:pt x="29590" y="35229"/>
                </a:lnTo>
                <a:lnTo>
                  <a:pt x="30629" y="37807"/>
                </a:lnTo>
                <a:lnTo>
                  <a:pt x="30721" y="44792"/>
                </a:lnTo>
                <a:lnTo>
                  <a:pt x="29616" y="47561"/>
                </a:lnTo>
                <a:lnTo>
                  <a:pt x="25222" y="51904"/>
                </a:lnTo>
                <a:lnTo>
                  <a:pt x="22428" y="52984"/>
                </a:lnTo>
                <a:lnTo>
                  <a:pt x="33540" y="52984"/>
                </a:lnTo>
                <a:lnTo>
                  <a:pt x="36218" y="50393"/>
                </a:lnTo>
                <a:lnTo>
                  <a:pt x="37947" y="46291"/>
                </a:lnTo>
                <a:lnTo>
                  <a:pt x="37832" y="37426"/>
                </a:lnTo>
                <a:lnTo>
                  <a:pt x="37020" y="34747"/>
                </a:lnTo>
                <a:lnTo>
                  <a:pt x="33370" y="29667"/>
                </a:lnTo>
                <a:close/>
              </a:path>
              <a:path w="38100" h="59054">
                <a:moveTo>
                  <a:pt x="32501" y="5816"/>
                </a:moveTo>
                <a:lnTo>
                  <a:pt x="21602" y="5816"/>
                </a:lnTo>
                <a:lnTo>
                  <a:pt x="23837" y="6705"/>
                </a:lnTo>
                <a:lnTo>
                  <a:pt x="27419" y="10236"/>
                </a:lnTo>
                <a:lnTo>
                  <a:pt x="28231" y="12204"/>
                </a:lnTo>
                <a:lnTo>
                  <a:pt x="28230" y="17716"/>
                </a:lnTo>
                <a:lnTo>
                  <a:pt x="27444" y="19596"/>
                </a:lnTo>
                <a:lnTo>
                  <a:pt x="23964" y="23025"/>
                </a:lnTo>
                <a:lnTo>
                  <a:pt x="21742" y="23888"/>
                </a:lnTo>
                <a:lnTo>
                  <a:pt x="32161" y="23888"/>
                </a:lnTo>
                <a:lnTo>
                  <a:pt x="34898" y="20002"/>
                </a:lnTo>
                <a:lnTo>
                  <a:pt x="35585" y="17716"/>
                </a:lnTo>
                <a:lnTo>
                  <a:pt x="35498" y="10655"/>
                </a:lnTo>
                <a:lnTo>
                  <a:pt x="34061" y="7302"/>
                </a:lnTo>
                <a:lnTo>
                  <a:pt x="32501" y="58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96504" y="6714784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1869" y="0"/>
                </a:moveTo>
                <a:lnTo>
                  <a:pt x="14592" y="0"/>
                </a:lnTo>
                <a:lnTo>
                  <a:pt x="11112" y="1117"/>
                </a:lnTo>
                <a:lnTo>
                  <a:pt x="5588" y="5626"/>
                </a:lnTo>
                <a:lnTo>
                  <a:pt x="3505" y="8826"/>
                </a:lnTo>
                <a:lnTo>
                  <a:pt x="698" y="17132"/>
                </a:lnTo>
                <a:lnTo>
                  <a:pt x="0" y="22605"/>
                </a:lnTo>
                <a:lnTo>
                  <a:pt x="0" y="40233"/>
                </a:lnTo>
                <a:lnTo>
                  <a:pt x="1905" y="48031"/>
                </a:lnTo>
                <a:lnTo>
                  <a:pt x="8864" y="56807"/>
                </a:lnTo>
                <a:lnTo>
                  <a:pt x="13220" y="58788"/>
                </a:lnTo>
                <a:lnTo>
                  <a:pt x="22987" y="58788"/>
                </a:lnTo>
                <a:lnTo>
                  <a:pt x="26479" y="57657"/>
                </a:lnTo>
                <a:lnTo>
                  <a:pt x="32004" y="53136"/>
                </a:lnTo>
                <a:lnTo>
                  <a:pt x="32102" y="52984"/>
                </a:lnTo>
                <a:lnTo>
                  <a:pt x="15532" y="52984"/>
                </a:lnTo>
                <a:lnTo>
                  <a:pt x="12792" y="51409"/>
                </a:lnTo>
                <a:lnTo>
                  <a:pt x="8369" y="45161"/>
                </a:lnTo>
                <a:lnTo>
                  <a:pt x="7264" y="38861"/>
                </a:lnTo>
                <a:lnTo>
                  <a:pt x="7269" y="19938"/>
                </a:lnTo>
                <a:lnTo>
                  <a:pt x="8483" y="13474"/>
                </a:lnTo>
                <a:lnTo>
                  <a:pt x="12852" y="7226"/>
                </a:lnTo>
                <a:lnTo>
                  <a:pt x="15455" y="5841"/>
                </a:lnTo>
                <a:lnTo>
                  <a:pt x="31774" y="5841"/>
                </a:lnTo>
                <a:lnTo>
                  <a:pt x="31165" y="4902"/>
                </a:lnTo>
                <a:lnTo>
                  <a:pt x="29235" y="3111"/>
                </a:lnTo>
                <a:lnTo>
                  <a:pt x="24574" y="622"/>
                </a:lnTo>
                <a:lnTo>
                  <a:pt x="21869" y="0"/>
                </a:lnTo>
                <a:close/>
              </a:path>
              <a:path w="38100" h="59054">
                <a:moveTo>
                  <a:pt x="31774" y="5841"/>
                </a:moveTo>
                <a:lnTo>
                  <a:pt x="21996" y="5841"/>
                </a:lnTo>
                <a:lnTo>
                  <a:pt x="24752" y="7404"/>
                </a:lnTo>
                <a:lnTo>
                  <a:pt x="29171" y="13639"/>
                </a:lnTo>
                <a:lnTo>
                  <a:pt x="30289" y="19938"/>
                </a:lnTo>
                <a:lnTo>
                  <a:pt x="30284" y="38861"/>
                </a:lnTo>
                <a:lnTo>
                  <a:pt x="29171" y="45123"/>
                </a:lnTo>
                <a:lnTo>
                  <a:pt x="24730" y="51422"/>
                </a:lnTo>
                <a:lnTo>
                  <a:pt x="22021" y="52984"/>
                </a:lnTo>
                <a:lnTo>
                  <a:pt x="32102" y="52984"/>
                </a:lnTo>
                <a:lnTo>
                  <a:pt x="34086" y="49923"/>
                </a:lnTo>
                <a:lnTo>
                  <a:pt x="36855" y="41630"/>
                </a:lnTo>
                <a:lnTo>
                  <a:pt x="37553" y="36169"/>
                </a:lnTo>
                <a:lnTo>
                  <a:pt x="37448" y="22605"/>
                </a:lnTo>
                <a:lnTo>
                  <a:pt x="37122" y="19164"/>
                </a:lnTo>
                <a:lnTo>
                  <a:pt x="35394" y="12445"/>
                </a:lnTo>
                <a:lnTo>
                  <a:pt x="34201" y="9588"/>
                </a:lnTo>
                <a:lnTo>
                  <a:pt x="31774" y="5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01565" y="6714784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1869" y="0"/>
                </a:moveTo>
                <a:lnTo>
                  <a:pt x="14579" y="0"/>
                </a:lnTo>
                <a:lnTo>
                  <a:pt x="11112" y="1117"/>
                </a:lnTo>
                <a:lnTo>
                  <a:pt x="5588" y="5626"/>
                </a:lnTo>
                <a:lnTo>
                  <a:pt x="3505" y="8826"/>
                </a:lnTo>
                <a:lnTo>
                  <a:pt x="698" y="17132"/>
                </a:lnTo>
                <a:lnTo>
                  <a:pt x="0" y="22605"/>
                </a:lnTo>
                <a:lnTo>
                  <a:pt x="0" y="40233"/>
                </a:lnTo>
                <a:lnTo>
                  <a:pt x="1905" y="48031"/>
                </a:lnTo>
                <a:lnTo>
                  <a:pt x="8864" y="56807"/>
                </a:lnTo>
                <a:lnTo>
                  <a:pt x="13220" y="58788"/>
                </a:lnTo>
                <a:lnTo>
                  <a:pt x="22999" y="58788"/>
                </a:lnTo>
                <a:lnTo>
                  <a:pt x="26479" y="57657"/>
                </a:lnTo>
                <a:lnTo>
                  <a:pt x="32004" y="53136"/>
                </a:lnTo>
                <a:lnTo>
                  <a:pt x="32102" y="52984"/>
                </a:lnTo>
                <a:lnTo>
                  <a:pt x="15532" y="52984"/>
                </a:lnTo>
                <a:lnTo>
                  <a:pt x="12792" y="51409"/>
                </a:lnTo>
                <a:lnTo>
                  <a:pt x="8369" y="45161"/>
                </a:lnTo>
                <a:lnTo>
                  <a:pt x="7264" y="38861"/>
                </a:lnTo>
                <a:lnTo>
                  <a:pt x="7269" y="19938"/>
                </a:lnTo>
                <a:lnTo>
                  <a:pt x="8483" y="13474"/>
                </a:lnTo>
                <a:lnTo>
                  <a:pt x="12852" y="7226"/>
                </a:lnTo>
                <a:lnTo>
                  <a:pt x="15455" y="5841"/>
                </a:lnTo>
                <a:lnTo>
                  <a:pt x="31774" y="5841"/>
                </a:lnTo>
                <a:lnTo>
                  <a:pt x="31165" y="4902"/>
                </a:lnTo>
                <a:lnTo>
                  <a:pt x="29235" y="3111"/>
                </a:lnTo>
                <a:lnTo>
                  <a:pt x="24574" y="622"/>
                </a:lnTo>
                <a:lnTo>
                  <a:pt x="21869" y="0"/>
                </a:lnTo>
                <a:close/>
              </a:path>
              <a:path w="38100" h="59054">
                <a:moveTo>
                  <a:pt x="31774" y="5841"/>
                </a:moveTo>
                <a:lnTo>
                  <a:pt x="21996" y="5841"/>
                </a:lnTo>
                <a:lnTo>
                  <a:pt x="24752" y="7404"/>
                </a:lnTo>
                <a:lnTo>
                  <a:pt x="29171" y="13639"/>
                </a:lnTo>
                <a:lnTo>
                  <a:pt x="30289" y="19938"/>
                </a:lnTo>
                <a:lnTo>
                  <a:pt x="30284" y="38861"/>
                </a:lnTo>
                <a:lnTo>
                  <a:pt x="29171" y="45123"/>
                </a:lnTo>
                <a:lnTo>
                  <a:pt x="26974" y="48272"/>
                </a:lnTo>
                <a:lnTo>
                  <a:pt x="24730" y="51422"/>
                </a:lnTo>
                <a:lnTo>
                  <a:pt x="22021" y="52984"/>
                </a:lnTo>
                <a:lnTo>
                  <a:pt x="32102" y="52984"/>
                </a:lnTo>
                <a:lnTo>
                  <a:pt x="34074" y="49923"/>
                </a:lnTo>
                <a:lnTo>
                  <a:pt x="36855" y="41630"/>
                </a:lnTo>
                <a:lnTo>
                  <a:pt x="37553" y="36169"/>
                </a:lnTo>
                <a:lnTo>
                  <a:pt x="37448" y="22605"/>
                </a:lnTo>
                <a:lnTo>
                  <a:pt x="37122" y="19164"/>
                </a:lnTo>
                <a:lnTo>
                  <a:pt x="35382" y="12445"/>
                </a:lnTo>
                <a:lnTo>
                  <a:pt x="34201" y="9588"/>
                </a:lnTo>
                <a:lnTo>
                  <a:pt x="31774" y="5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68090" y="6715763"/>
            <a:ext cx="37465" cy="57150"/>
          </a:xfrm>
          <a:custGeom>
            <a:avLst/>
            <a:gdLst/>
            <a:ahLst/>
            <a:cxnLst/>
            <a:rect l="l" t="t" r="r" b="b"/>
            <a:pathLst>
              <a:path w="37465" h="57150">
                <a:moveTo>
                  <a:pt x="37274" y="0"/>
                </a:moveTo>
                <a:lnTo>
                  <a:pt x="0" y="0"/>
                </a:lnTo>
                <a:lnTo>
                  <a:pt x="0" y="6794"/>
                </a:lnTo>
                <a:lnTo>
                  <a:pt x="28206" y="6794"/>
                </a:lnTo>
                <a:lnTo>
                  <a:pt x="24612" y="10883"/>
                </a:lnTo>
                <a:lnTo>
                  <a:pt x="9017" y="46837"/>
                </a:lnTo>
                <a:lnTo>
                  <a:pt x="8051" y="56832"/>
                </a:lnTo>
                <a:lnTo>
                  <a:pt x="15328" y="56832"/>
                </a:lnTo>
                <a:lnTo>
                  <a:pt x="15709" y="51104"/>
                </a:lnTo>
                <a:lnTo>
                  <a:pt x="16611" y="45821"/>
                </a:lnTo>
                <a:lnTo>
                  <a:pt x="18034" y="41008"/>
                </a:lnTo>
                <a:lnTo>
                  <a:pt x="19989" y="34175"/>
                </a:lnTo>
                <a:lnTo>
                  <a:pt x="22771" y="27520"/>
                </a:lnTo>
                <a:lnTo>
                  <a:pt x="29984" y="14579"/>
                </a:lnTo>
                <a:lnTo>
                  <a:pt x="33616" y="9398"/>
                </a:lnTo>
                <a:lnTo>
                  <a:pt x="37274" y="5499"/>
                </a:lnTo>
                <a:lnTo>
                  <a:pt x="37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533677" y="6714784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21856" y="0"/>
                </a:moveTo>
                <a:lnTo>
                  <a:pt x="14592" y="0"/>
                </a:lnTo>
                <a:lnTo>
                  <a:pt x="11112" y="1117"/>
                </a:lnTo>
                <a:lnTo>
                  <a:pt x="5588" y="5626"/>
                </a:lnTo>
                <a:lnTo>
                  <a:pt x="3505" y="8826"/>
                </a:lnTo>
                <a:lnTo>
                  <a:pt x="698" y="17132"/>
                </a:lnTo>
                <a:lnTo>
                  <a:pt x="0" y="22605"/>
                </a:lnTo>
                <a:lnTo>
                  <a:pt x="0" y="40233"/>
                </a:lnTo>
                <a:lnTo>
                  <a:pt x="1905" y="48031"/>
                </a:lnTo>
                <a:lnTo>
                  <a:pt x="8864" y="56807"/>
                </a:lnTo>
                <a:lnTo>
                  <a:pt x="13220" y="58788"/>
                </a:lnTo>
                <a:lnTo>
                  <a:pt x="22987" y="58788"/>
                </a:lnTo>
                <a:lnTo>
                  <a:pt x="26479" y="57657"/>
                </a:lnTo>
                <a:lnTo>
                  <a:pt x="32004" y="53136"/>
                </a:lnTo>
                <a:lnTo>
                  <a:pt x="32102" y="52984"/>
                </a:lnTo>
                <a:lnTo>
                  <a:pt x="15532" y="52984"/>
                </a:lnTo>
                <a:lnTo>
                  <a:pt x="12792" y="51409"/>
                </a:lnTo>
                <a:lnTo>
                  <a:pt x="8369" y="45161"/>
                </a:lnTo>
                <a:lnTo>
                  <a:pt x="7264" y="38861"/>
                </a:lnTo>
                <a:lnTo>
                  <a:pt x="7269" y="19938"/>
                </a:lnTo>
                <a:lnTo>
                  <a:pt x="8483" y="13474"/>
                </a:lnTo>
                <a:lnTo>
                  <a:pt x="10922" y="9969"/>
                </a:lnTo>
                <a:lnTo>
                  <a:pt x="12865" y="7226"/>
                </a:lnTo>
                <a:lnTo>
                  <a:pt x="15443" y="5841"/>
                </a:lnTo>
                <a:lnTo>
                  <a:pt x="31774" y="5841"/>
                </a:lnTo>
                <a:lnTo>
                  <a:pt x="31165" y="4902"/>
                </a:lnTo>
                <a:lnTo>
                  <a:pt x="29235" y="3111"/>
                </a:lnTo>
                <a:lnTo>
                  <a:pt x="24574" y="622"/>
                </a:lnTo>
                <a:lnTo>
                  <a:pt x="21856" y="0"/>
                </a:lnTo>
                <a:close/>
              </a:path>
              <a:path w="38100" h="59054">
                <a:moveTo>
                  <a:pt x="31774" y="5841"/>
                </a:moveTo>
                <a:lnTo>
                  <a:pt x="21996" y="5841"/>
                </a:lnTo>
                <a:lnTo>
                  <a:pt x="24752" y="7404"/>
                </a:lnTo>
                <a:lnTo>
                  <a:pt x="29171" y="13639"/>
                </a:lnTo>
                <a:lnTo>
                  <a:pt x="30276" y="19938"/>
                </a:lnTo>
                <a:lnTo>
                  <a:pt x="30272" y="38861"/>
                </a:lnTo>
                <a:lnTo>
                  <a:pt x="29171" y="45123"/>
                </a:lnTo>
                <a:lnTo>
                  <a:pt x="24730" y="51422"/>
                </a:lnTo>
                <a:lnTo>
                  <a:pt x="22021" y="52984"/>
                </a:lnTo>
                <a:lnTo>
                  <a:pt x="32102" y="52984"/>
                </a:lnTo>
                <a:lnTo>
                  <a:pt x="34086" y="49923"/>
                </a:lnTo>
                <a:lnTo>
                  <a:pt x="36855" y="41630"/>
                </a:lnTo>
                <a:lnTo>
                  <a:pt x="37553" y="36169"/>
                </a:lnTo>
                <a:lnTo>
                  <a:pt x="37448" y="22605"/>
                </a:lnTo>
                <a:lnTo>
                  <a:pt x="37122" y="19164"/>
                </a:lnTo>
                <a:lnTo>
                  <a:pt x="35394" y="12445"/>
                </a:lnTo>
                <a:lnTo>
                  <a:pt x="34201" y="9588"/>
                </a:lnTo>
                <a:lnTo>
                  <a:pt x="31774" y="58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599731" y="6714780"/>
            <a:ext cx="38100" cy="59055"/>
          </a:xfrm>
          <a:custGeom>
            <a:avLst/>
            <a:gdLst/>
            <a:ahLst/>
            <a:cxnLst/>
            <a:rect l="l" t="t" r="r" b="b"/>
            <a:pathLst>
              <a:path w="38100" h="59054">
                <a:moveTo>
                  <a:pt x="7861" y="43878"/>
                </a:moveTo>
                <a:lnTo>
                  <a:pt x="1066" y="44500"/>
                </a:lnTo>
                <a:lnTo>
                  <a:pt x="1638" y="49034"/>
                </a:lnTo>
                <a:lnTo>
                  <a:pt x="3352" y="52552"/>
                </a:lnTo>
                <a:lnTo>
                  <a:pt x="9067" y="57556"/>
                </a:lnTo>
                <a:lnTo>
                  <a:pt x="12738" y="58801"/>
                </a:lnTo>
                <a:lnTo>
                  <a:pt x="21488" y="58801"/>
                </a:lnTo>
                <a:lnTo>
                  <a:pt x="25184" y="57658"/>
                </a:lnTo>
                <a:lnTo>
                  <a:pt x="31496" y="53111"/>
                </a:lnTo>
                <a:lnTo>
                  <a:pt x="14859" y="52984"/>
                </a:lnTo>
                <a:lnTo>
                  <a:pt x="12788" y="52273"/>
                </a:lnTo>
                <a:lnTo>
                  <a:pt x="9537" y="49390"/>
                </a:lnTo>
                <a:lnTo>
                  <a:pt x="8432" y="47066"/>
                </a:lnTo>
                <a:lnTo>
                  <a:pt x="7861" y="43878"/>
                </a:lnTo>
                <a:close/>
              </a:path>
              <a:path w="38100" h="59054">
                <a:moveTo>
                  <a:pt x="37871" y="30721"/>
                </a:moveTo>
                <a:lnTo>
                  <a:pt x="30797" y="30721"/>
                </a:lnTo>
                <a:lnTo>
                  <a:pt x="30818" y="35204"/>
                </a:lnTo>
                <a:lnTo>
                  <a:pt x="30480" y="37947"/>
                </a:lnTo>
                <a:lnTo>
                  <a:pt x="19583" y="52984"/>
                </a:lnTo>
                <a:lnTo>
                  <a:pt x="31586" y="52984"/>
                </a:lnTo>
                <a:lnTo>
                  <a:pt x="33870" y="49784"/>
                </a:lnTo>
                <a:lnTo>
                  <a:pt x="37071" y="41071"/>
                </a:lnTo>
                <a:lnTo>
                  <a:pt x="37871" y="35204"/>
                </a:lnTo>
                <a:lnTo>
                  <a:pt x="37871" y="30721"/>
                </a:lnTo>
                <a:close/>
              </a:path>
              <a:path w="38100" h="59054">
                <a:moveTo>
                  <a:pt x="21856" y="0"/>
                </a:moveTo>
                <a:lnTo>
                  <a:pt x="12928" y="0"/>
                </a:lnTo>
                <a:lnTo>
                  <a:pt x="8610" y="1778"/>
                </a:lnTo>
                <a:lnTo>
                  <a:pt x="1727" y="8902"/>
                </a:lnTo>
                <a:lnTo>
                  <a:pt x="0" y="13601"/>
                </a:lnTo>
                <a:lnTo>
                  <a:pt x="0" y="25107"/>
                </a:lnTo>
                <a:lnTo>
                  <a:pt x="1651" y="29654"/>
                </a:lnTo>
                <a:lnTo>
                  <a:pt x="8255" y="36576"/>
                </a:lnTo>
                <a:lnTo>
                  <a:pt x="12280" y="38303"/>
                </a:lnTo>
                <a:lnTo>
                  <a:pt x="19900" y="38303"/>
                </a:lnTo>
                <a:lnTo>
                  <a:pt x="22555" y="37592"/>
                </a:lnTo>
                <a:lnTo>
                  <a:pt x="27457" y="34798"/>
                </a:lnTo>
                <a:lnTo>
                  <a:pt x="29387" y="32969"/>
                </a:lnTo>
                <a:lnTo>
                  <a:pt x="29961" y="32054"/>
                </a:lnTo>
                <a:lnTo>
                  <a:pt x="15532" y="32054"/>
                </a:lnTo>
                <a:lnTo>
                  <a:pt x="12801" y="30911"/>
                </a:lnTo>
                <a:lnTo>
                  <a:pt x="8382" y="26327"/>
                </a:lnTo>
                <a:lnTo>
                  <a:pt x="7264" y="23342"/>
                </a:lnTo>
                <a:lnTo>
                  <a:pt x="7340" y="15379"/>
                </a:lnTo>
                <a:lnTo>
                  <a:pt x="8432" y="12268"/>
                </a:lnTo>
                <a:lnTo>
                  <a:pt x="13106" y="7137"/>
                </a:lnTo>
                <a:lnTo>
                  <a:pt x="15836" y="5854"/>
                </a:lnTo>
                <a:lnTo>
                  <a:pt x="32152" y="5854"/>
                </a:lnTo>
                <a:lnTo>
                  <a:pt x="31483" y="5041"/>
                </a:lnTo>
                <a:lnTo>
                  <a:pt x="25285" y="1003"/>
                </a:lnTo>
                <a:lnTo>
                  <a:pt x="21856" y="0"/>
                </a:lnTo>
                <a:close/>
              </a:path>
              <a:path w="38100" h="59054">
                <a:moveTo>
                  <a:pt x="32152" y="5854"/>
                </a:moveTo>
                <a:lnTo>
                  <a:pt x="22009" y="5854"/>
                </a:lnTo>
                <a:lnTo>
                  <a:pt x="24612" y="7048"/>
                </a:lnTo>
                <a:lnTo>
                  <a:pt x="28930" y="11811"/>
                </a:lnTo>
                <a:lnTo>
                  <a:pt x="30010" y="15036"/>
                </a:lnTo>
                <a:lnTo>
                  <a:pt x="29946" y="23342"/>
                </a:lnTo>
                <a:lnTo>
                  <a:pt x="28956" y="26327"/>
                </a:lnTo>
                <a:lnTo>
                  <a:pt x="24739" y="30911"/>
                </a:lnTo>
                <a:lnTo>
                  <a:pt x="22059" y="32054"/>
                </a:lnTo>
                <a:lnTo>
                  <a:pt x="29961" y="32054"/>
                </a:lnTo>
                <a:lnTo>
                  <a:pt x="30797" y="30721"/>
                </a:lnTo>
                <a:lnTo>
                  <a:pt x="37871" y="30721"/>
                </a:lnTo>
                <a:lnTo>
                  <a:pt x="37871" y="20777"/>
                </a:lnTo>
                <a:lnTo>
                  <a:pt x="37071" y="15379"/>
                </a:lnTo>
                <a:lnTo>
                  <a:pt x="33845" y="7912"/>
                </a:lnTo>
                <a:lnTo>
                  <a:pt x="32152" y="5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64839" y="6714776"/>
            <a:ext cx="38735" cy="58419"/>
          </a:xfrm>
          <a:custGeom>
            <a:avLst/>
            <a:gdLst/>
            <a:ahLst/>
            <a:cxnLst/>
            <a:rect l="l" t="t" r="r" b="b"/>
            <a:pathLst>
              <a:path w="38735" h="58420">
                <a:moveTo>
                  <a:pt x="34517" y="5854"/>
                </a:moveTo>
                <a:lnTo>
                  <a:pt x="23139" y="5854"/>
                </a:lnTo>
                <a:lnTo>
                  <a:pt x="25755" y="6819"/>
                </a:lnTo>
                <a:lnTo>
                  <a:pt x="29756" y="10667"/>
                </a:lnTo>
                <a:lnTo>
                  <a:pt x="30759" y="13030"/>
                </a:lnTo>
                <a:lnTo>
                  <a:pt x="30759" y="18503"/>
                </a:lnTo>
                <a:lnTo>
                  <a:pt x="29667" y="21335"/>
                </a:lnTo>
                <a:lnTo>
                  <a:pt x="25233" y="27355"/>
                </a:lnTo>
                <a:lnTo>
                  <a:pt x="21031" y="31394"/>
                </a:lnTo>
                <a:lnTo>
                  <a:pt x="10744" y="39827"/>
                </a:lnTo>
                <a:lnTo>
                  <a:pt x="7658" y="42735"/>
                </a:lnTo>
                <a:lnTo>
                  <a:pt x="3390" y="47764"/>
                </a:lnTo>
                <a:lnTo>
                  <a:pt x="1841" y="50317"/>
                </a:lnTo>
                <a:lnTo>
                  <a:pt x="876" y="52908"/>
                </a:lnTo>
                <a:lnTo>
                  <a:pt x="266" y="54482"/>
                </a:lnTo>
                <a:lnTo>
                  <a:pt x="0" y="56121"/>
                </a:lnTo>
                <a:lnTo>
                  <a:pt x="38" y="57823"/>
                </a:lnTo>
                <a:lnTo>
                  <a:pt x="38112" y="57823"/>
                </a:lnTo>
                <a:lnTo>
                  <a:pt x="38112" y="51028"/>
                </a:lnTo>
                <a:lnTo>
                  <a:pt x="9867" y="51028"/>
                </a:lnTo>
                <a:lnTo>
                  <a:pt x="10655" y="49745"/>
                </a:lnTo>
                <a:lnTo>
                  <a:pt x="11645" y="48463"/>
                </a:lnTo>
                <a:lnTo>
                  <a:pt x="14058" y="45923"/>
                </a:lnTo>
                <a:lnTo>
                  <a:pt x="16776" y="43510"/>
                </a:lnTo>
                <a:lnTo>
                  <a:pt x="26098" y="35648"/>
                </a:lnTo>
                <a:lnTo>
                  <a:pt x="29743" y="32270"/>
                </a:lnTo>
                <a:lnTo>
                  <a:pt x="34129" y="27330"/>
                </a:lnTo>
                <a:lnTo>
                  <a:pt x="35674" y="25006"/>
                </a:lnTo>
                <a:lnTo>
                  <a:pt x="37553" y="20561"/>
                </a:lnTo>
                <a:lnTo>
                  <a:pt x="37979" y="18503"/>
                </a:lnTo>
                <a:lnTo>
                  <a:pt x="37932" y="11239"/>
                </a:lnTo>
                <a:lnTo>
                  <a:pt x="36423" y="7670"/>
                </a:lnTo>
                <a:lnTo>
                  <a:pt x="34517" y="5854"/>
                </a:lnTo>
                <a:close/>
              </a:path>
              <a:path w="38735" h="58420">
                <a:moveTo>
                  <a:pt x="25603" y="0"/>
                </a:moveTo>
                <a:lnTo>
                  <a:pt x="14605" y="0"/>
                </a:lnTo>
                <a:lnTo>
                  <a:pt x="10248" y="1422"/>
                </a:lnTo>
                <a:lnTo>
                  <a:pt x="3746" y="7099"/>
                </a:lnTo>
                <a:lnTo>
                  <a:pt x="1879" y="11239"/>
                </a:lnTo>
                <a:lnTo>
                  <a:pt x="1384" y="16662"/>
                </a:lnTo>
                <a:lnTo>
                  <a:pt x="8648" y="17411"/>
                </a:lnTo>
                <a:lnTo>
                  <a:pt x="8674" y="13792"/>
                </a:lnTo>
                <a:lnTo>
                  <a:pt x="9715" y="10960"/>
                </a:lnTo>
                <a:lnTo>
                  <a:pt x="13792" y="6883"/>
                </a:lnTo>
                <a:lnTo>
                  <a:pt x="16510" y="5854"/>
                </a:lnTo>
                <a:lnTo>
                  <a:pt x="34517" y="5854"/>
                </a:lnTo>
                <a:lnTo>
                  <a:pt x="29984" y="1536"/>
                </a:lnTo>
                <a:lnTo>
                  <a:pt x="256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32324" y="6715763"/>
            <a:ext cx="37465" cy="57150"/>
          </a:xfrm>
          <a:custGeom>
            <a:avLst/>
            <a:gdLst/>
            <a:ahLst/>
            <a:cxnLst/>
            <a:rect l="l" t="t" r="r" b="b"/>
            <a:pathLst>
              <a:path w="37464" h="57150">
                <a:moveTo>
                  <a:pt x="37274" y="0"/>
                </a:moveTo>
                <a:lnTo>
                  <a:pt x="0" y="0"/>
                </a:lnTo>
                <a:lnTo>
                  <a:pt x="0" y="6794"/>
                </a:lnTo>
                <a:lnTo>
                  <a:pt x="28194" y="6794"/>
                </a:lnTo>
                <a:lnTo>
                  <a:pt x="24612" y="10883"/>
                </a:lnTo>
                <a:lnTo>
                  <a:pt x="9017" y="46837"/>
                </a:lnTo>
                <a:lnTo>
                  <a:pt x="8051" y="56832"/>
                </a:lnTo>
                <a:lnTo>
                  <a:pt x="15316" y="56832"/>
                </a:lnTo>
                <a:lnTo>
                  <a:pt x="15709" y="51104"/>
                </a:lnTo>
                <a:lnTo>
                  <a:pt x="16611" y="45821"/>
                </a:lnTo>
                <a:lnTo>
                  <a:pt x="18021" y="41008"/>
                </a:lnTo>
                <a:lnTo>
                  <a:pt x="19989" y="34175"/>
                </a:lnTo>
                <a:lnTo>
                  <a:pt x="22771" y="27520"/>
                </a:lnTo>
                <a:lnTo>
                  <a:pt x="29972" y="14579"/>
                </a:lnTo>
                <a:lnTo>
                  <a:pt x="33604" y="9398"/>
                </a:lnTo>
                <a:lnTo>
                  <a:pt x="37274" y="5499"/>
                </a:lnTo>
                <a:lnTo>
                  <a:pt x="37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62187" y="6701910"/>
            <a:ext cx="56515" cy="66040"/>
          </a:xfrm>
          <a:custGeom>
            <a:avLst/>
            <a:gdLst/>
            <a:ahLst/>
            <a:cxnLst/>
            <a:rect l="l" t="t" r="r" b="b"/>
            <a:pathLst>
              <a:path w="56514" h="66040">
                <a:moveTo>
                  <a:pt x="0" y="0"/>
                </a:moveTo>
                <a:lnTo>
                  <a:pt x="55930" y="32829"/>
                </a:lnTo>
                <a:lnTo>
                  <a:pt x="0" y="65646"/>
                </a:lnTo>
              </a:path>
            </a:pathLst>
          </a:custGeom>
          <a:ln w="78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78372"/>
            <a:ext cx="389191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5"/>
              <a:t>How </a:t>
            </a:r>
            <a:r>
              <a:rPr dirty="0" sz="1800" spc="-70"/>
              <a:t>Do </a:t>
            </a:r>
            <a:r>
              <a:rPr dirty="0" sz="1800" spc="-210"/>
              <a:t>Psychiatric</a:t>
            </a:r>
            <a:r>
              <a:rPr dirty="0" sz="1800" spc="-25"/>
              <a:t> </a:t>
            </a:r>
            <a:r>
              <a:rPr dirty="0" sz="1800" spc="-155"/>
              <a:t>Drugs Affect </a:t>
            </a:r>
            <a:r>
              <a:rPr dirty="0" sz="1800" spc="-190"/>
              <a:t>The</a:t>
            </a:r>
            <a:r>
              <a:rPr dirty="0" sz="1800" spc="15"/>
              <a:t> </a:t>
            </a:r>
            <a:r>
              <a:rPr dirty="0" sz="1800" spc="-200"/>
              <a:t>Brain?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3286125" y="850391"/>
            <a:ext cx="2886075" cy="6452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805158"/>
            <a:ext cx="2693035" cy="677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765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substance,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are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psychoactive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alter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behavior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affecting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chemistry.Their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usefulness,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brain/body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altering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expectation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placebo.</a:t>
            </a:r>
            <a:endParaRPr sz="1000">
              <a:latin typeface="Arial"/>
              <a:cs typeface="Arial"/>
            </a:endParaRPr>
          </a:p>
          <a:p>
            <a:pPr marL="12700" marR="225425">
              <a:lnSpc>
                <a:spcPct val="100000"/>
              </a:lnSpc>
              <a:spcBef>
                <a:spcPts val="90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Current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theory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chemicals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Neurotransmitters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endParaRPr sz="1000">
              <a:latin typeface="Arial"/>
              <a:cs typeface="Arial"/>
            </a:endParaRPr>
          </a:p>
          <a:p>
            <a:pPr marL="12700" marR="217170">
              <a:lnSpc>
                <a:spcPct val="100000"/>
              </a:lnSpc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mysterious,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linked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mood,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functioning,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Cells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nervous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cells,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neurotransmitters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communicate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other,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animals,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plants,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even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bacteria.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neurotransmitter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change,“receptor”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cells,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receive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regulate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grow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shrink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1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adjust.</a:t>
            </a:r>
            <a:endParaRPr sz="1000">
              <a:latin typeface="Arial"/>
              <a:cs typeface="Arial"/>
            </a:endParaRPr>
          </a:p>
          <a:p>
            <a:pPr marL="12700" marR="339090">
              <a:lnSpc>
                <a:spcPct val="100000"/>
              </a:lnSpc>
              <a:spcBef>
                <a:spcPts val="900"/>
              </a:spcBef>
            </a:pPr>
            <a:r>
              <a:rPr dirty="0" sz="1000" spc="-145">
                <a:solidFill>
                  <a:srgbClr val="231F20"/>
                </a:solidFill>
                <a:latin typeface="Arial"/>
                <a:cs typeface="Arial"/>
              </a:rPr>
              <a:t>SSRI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anti-depressants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(“selective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serotonin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re-uptake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inhibitors”)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 are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said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 marR="104775">
              <a:lnSpc>
                <a:spcPct val="100000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level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neurotransmitter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serotonin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serotonin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receptors. Anti-psychotic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Haldol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level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dopamine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dopamine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receptors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Changing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changing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neurotransmitters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receptors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works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psychoactive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recreational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Alcohol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affects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 dopamine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serotonin,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cocaine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both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dopamine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serotonin,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noradrenaline.</a:t>
            </a:r>
            <a:endParaRPr sz="1000">
              <a:latin typeface="Arial"/>
              <a:cs typeface="Arial"/>
            </a:endParaRPr>
          </a:p>
          <a:p>
            <a:pPr marL="12700" marR="87630">
              <a:lnSpc>
                <a:spcPct val="100000"/>
              </a:lnSpc>
              <a:spcBef>
                <a:spcPts val="90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place,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works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interpret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respond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way.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Alcohol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relax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nervous;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anti-depressants energize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less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sensitive.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Because  </a:t>
            </a:r>
            <a:r>
              <a:rPr dirty="0" sz="1000" spc="3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placebo effect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000" spc="-5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expectation,</a:t>
            </a:r>
            <a:endParaRPr sz="1000">
              <a:latin typeface="Trebuchet MS"/>
              <a:cs typeface="Trebuchet MS"/>
            </a:endParaRPr>
          </a:p>
          <a:p>
            <a:pPr marL="12700" marR="17780">
              <a:lnSpc>
                <a:spcPct val="100000"/>
              </a:lnSpc>
            </a:pP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everyone </a:t>
            </a:r>
            <a:r>
              <a:rPr dirty="0" sz="1000" spc="-3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different.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medi-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cation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ultimately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uniquely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own.Trust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yourself.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805158"/>
            <a:ext cx="2703830" cy="6598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2550">
              <a:lnSpc>
                <a:spcPct val="100000"/>
              </a:lnSpc>
              <a:spcBef>
                <a:spcPts val="100"/>
              </a:spcBef>
            </a:pPr>
            <a:r>
              <a:rPr dirty="0" sz="1000" spc="-105" i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benefits </a:t>
            </a:r>
            <a:r>
              <a:rPr dirty="0" sz="1000" spc="-60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 i="1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90" i="1">
                <a:solidFill>
                  <a:srgbClr val="231F20"/>
                </a:solidFill>
                <a:latin typeface="Arial"/>
                <a:cs typeface="Arial"/>
              </a:rPr>
              <a:t>widely </a:t>
            </a:r>
            <a:r>
              <a:rPr dirty="0" sz="1000" spc="-85" i="1">
                <a:solidFill>
                  <a:srgbClr val="231F20"/>
                </a:solidFill>
                <a:latin typeface="Arial"/>
                <a:cs typeface="Arial"/>
              </a:rPr>
              <a:t>promoted, 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while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their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often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overlooked.The helpful 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aspects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drugs,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however,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tend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mixed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with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misleading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claims.The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information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below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attempt 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cut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through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confusion and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describe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basic  </a:t>
            </a:r>
            <a:r>
              <a:rPr dirty="0" sz="1000" spc="-125" i="1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45" i="1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05" i="1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90" i="1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 i="1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drugs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helpful.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Times New Roman"/>
              <a:cs typeface="Times New Roman"/>
            </a:endParaRPr>
          </a:p>
          <a:p>
            <a:pPr marL="184150" marR="3683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deprivation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single biggest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causes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contributors to,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crisis.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Short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term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sleep.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1778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interrupt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“put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brakes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on”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state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consciousness,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tranquilizing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acute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out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control.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5080" indent="-82550">
              <a:lnSpc>
                <a:spcPct val="100000"/>
              </a:lnSpc>
              <a:buChar char="•"/>
              <a:tabLst>
                <a:tab pos="179705" algn="l"/>
              </a:tabLst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protect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from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severe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threatens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stability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lives.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manageable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medications,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keep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grounded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ordinary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reality.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Ongoing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use 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prevent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ease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episodes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mania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depression.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57150" indent="-82550">
              <a:lnSpc>
                <a:spcPct val="100000"/>
              </a:lnSpc>
              <a:spcBef>
                <a:spcPts val="5"/>
              </a:spcBef>
              <a:buChar char="•"/>
              <a:tabLst>
                <a:tab pos="182245" algn="l"/>
              </a:tabLst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Interrupting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stress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settle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down, which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chaos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food,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relationships,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basic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issues.This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less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stressful than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constant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crisis,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lay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groundwork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greater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stability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otherwise.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15494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show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function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school,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life,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useful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cannot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endParaRPr sz="1000">
              <a:latin typeface="Arial"/>
              <a:cs typeface="Arial"/>
            </a:endParaRPr>
          </a:p>
          <a:p>
            <a:pPr marL="184150" marR="103505">
              <a:lnSpc>
                <a:spcPct val="100000"/>
              </a:lnSpc>
            </a:pP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break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circumstances.Work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require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morning,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concen-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trate,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avoid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mood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swings,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relationships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parenting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avoid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sensitivity.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84150" marR="33401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Continuing 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prevent medication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65753" y="805158"/>
            <a:ext cx="2616835" cy="4248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645" marR="46355" indent="-80645">
              <a:lnSpc>
                <a:spcPct val="100000"/>
              </a:lnSpc>
              <a:spcBef>
                <a:spcPts val="100"/>
              </a:spcBef>
              <a:buChar char="•"/>
              <a:tabLst>
                <a:tab pos="80645" algn="l"/>
              </a:tabLst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unconsciously,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Recovery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illnesses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sugar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pill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undergoing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“placebo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surgery”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clinical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trials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little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proven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effectiveness beyond  placebo,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effect.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plays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central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role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healing,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determine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effective-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ness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individual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chemistry.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5080" indent="-81915">
              <a:lnSpc>
                <a:spcPct val="100000"/>
              </a:lnSpc>
              <a:buChar char="•"/>
              <a:tabLst>
                <a:tab pos="93345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Compliance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contributes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effect: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feel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clear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official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explanation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suffering,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follow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doctor,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member,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authority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figure.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tend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actually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stronger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closer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relationship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1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prescriber.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12065" indent="-81915">
              <a:lnSpc>
                <a:spcPct val="100000"/>
              </a:lnSpc>
              <a:buChar char="•"/>
              <a:tabLst>
                <a:tab pos="83185" algn="l"/>
              </a:tabLst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Advertising,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direct-to-consumer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television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advertising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(allowed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Zealand),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extremely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influences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people’s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fit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hopes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expectations.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Newer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kind,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work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expectation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involved.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12671" y="5148071"/>
            <a:ext cx="2543628" cy="2233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278372"/>
            <a:ext cx="412750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/>
              <a:t>Why </a:t>
            </a:r>
            <a:r>
              <a:rPr dirty="0" sz="1800" spc="-195"/>
              <a:t>do </a:t>
            </a:r>
            <a:r>
              <a:rPr dirty="0" sz="1800" spc="-215"/>
              <a:t>People </a:t>
            </a:r>
            <a:r>
              <a:rPr dirty="0" sz="1800" spc="-170"/>
              <a:t>Find </a:t>
            </a:r>
            <a:r>
              <a:rPr dirty="0" sz="1800" spc="-210"/>
              <a:t>Psychiatric  </a:t>
            </a:r>
            <a:r>
              <a:rPr dirty="0" sz="1800" spc="-155"/>
              <a:t>Drugs</a:t>
            </a:r>
            <a:r>
              <a:rPr dirty="0" sz="1800" spc="-60"/>
              <a:t> </a:t>
            </a:r>
            <a:r>
              <a:rPr dirty="0" sz="1800" spc="-145"/>
              <a:t>Helpful?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19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850" y="199670"/>
            <a:ext cx="437769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/>
              <a:t>Facts</a:t>
            </a:r>
            <a:r>
              <a:rPr dirty="0" sz="1800" spc="-25"/>
              <a:t> </a:t>
            </a:r>
            <a:r>
              <a:rPr dirty="0" sz="1800" spc="-200"/>
              <a:t>You </a:t>
            </a:r>
            <a:r>
              <a:rPr dirty="0" sz="1800" spc="-180"/>
              <a:t>May </a:t>
            </a:r>
            <a:r>
              <a:rPr dirty="0" sz="1800" spc="-130"/>
              <a:t>Not </a:t>
            </a:r>
            <a:r>
              <a:rPr dirty="0" sz="1800" spc="-180"/>
              <a:t>Know </a:t>
            </a:r>
            <a:r>
              <a:rPr dirty="0" sz="1800" spc="-170"/>
              <a:t>About </a:t>
            </a:r>
            <a:r>
              <a:rPr dirty="0" sz="1800" spc="-210"/>
              <a:t>Psychiatric </a:t>
            </a:r>
            <a:r>
              <a:rPr dirty="0" sz="1800" spc="-155"/>
              <a:t>Drugs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340353" y="656707"/>
            <a:ext cx="2609215" cy="665607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121285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3345" algn="l"/>
              </a:tabLst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due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“allergic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reaction”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“drug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sensitivity.”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misleading: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</a:t>
            </a:r>
            <a:endParaRPr sz="1000">
              <a:latin typeface="Arial"/>
              <a:cs typeface="Arial"/>
            </a:endParaRPr>
          </a:p>
          <a:p>
            <a:pPr marL="94615" marR="56515">
              <a:lnSpc>
                <a:spcPts val="115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function 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pollen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allergies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do. Calling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“allergic  reactions”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telling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“you’re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sensitive”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treats 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problem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drug’s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effect itself,  which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could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affect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anyone.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Times New Roman"/>
              <a:cs typeface="Times New Roman"/>
            </a:endParaRPr>
          </a:p>
          <a:p>
            <a:pPr marL="94615" marR="17780" indent="-81915">
              <a:lnSpc>
                <a:spcPts val="1150"/>
              </a:lnSpc>
              <a:buChar char="•"/>
              <a:tabLst>
                <a:tab pos="90805" algn="l"/>
              </a:tabLst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Benzodiazepine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addiction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Valium,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Xanax,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Ativan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Klonopin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huge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public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problem.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difficult: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benzodiazepines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addictive than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heroin.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4-5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days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dramatically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increases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risks.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156845" indent="-81915">
              <a:lnSpc>
                <a:spcPts val="1150"/>
              </a:lnSpc>
              <a:buChar char="•"/>
              <a:tabLst>
                <a:tab pos="93345" algn="l"/>
              </a:tabLst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“low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dose”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though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powerful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57785" indent="-81915">
              <a:lnSpc>
                <a:spcPts val="1150"/>
              </a:lnSpc>
              <a:buChar char="•"/>
              <a:tabLst>
                <a:tab pos="93345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widely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prisons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inmates,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foster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children,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nursing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homes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elderly.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186690" indent="-81915">
              <a:lnSpc>
                <a:spcPts val="1150"/>
              </a:lnSpc>
              <a:spcBef>
                <a:spcPts val="5"/>
              </a:spcBef>
              <a:buChar char="•"/>
              <a:tabLst>
                <a:tab pos="93345" algn="l"/>
              </a:tabLst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like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Ambien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Halcyon,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useful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short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term,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addictive,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worsen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marL="94615" marR="60325">
              <a:lnSpc>
                <a:spcPts val="1150"/>
              </a:lnSpc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dangerous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blackouts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Times New Roman"/>
              <a:cs typeface="Times New Roman"/>
            </a:endParaRPr>
          </a:p>
          <a:p>
            <a:pPr marL="94615" marR="29845" indent="-81915">
              <a:lnSpc>
                <a:spcPts val="1150"/>
              </a:lnSpc>
              <a:buChar char="•"/>
              <a:tabLst>
                <a:tab pos="93345" algn="l"/>
              </a:tabLst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recreational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sold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street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high.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Stimulants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Ritalin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sedatives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Valium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widely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abused.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Because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availability, illegal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children,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widespread.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77470" marR="171450" indent="-77470">
              <a:lnSpc>
                <a:spcPts val="1150"/>
              </a:lnSpc>
              <a:buChar char="•"/>
              <a:tabLst>
                <a:tab pos="77470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“War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Drugs”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obscures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similarities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legal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illegal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recreational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Anti-depressant 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SSRIs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SNRIs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chemically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similar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slow-</a:t>
            </a:r>
            <a:endParaRPr sz="1000">
              <a:latin typeface="Arial"/>
              <a:cs typeface="Arial"/>
            </a:endParaRPr>
          </a:p>
          <a:p>
            <a:pPr marL="94615" marR="5080">
              <a:lnSpc>
                <a:spcPts val="115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administered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oral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cocaine.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Cocaine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fact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prescription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marketed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“feel  good”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anti-depression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illegal.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Coca,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basis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cocaine,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once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ingredient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Coca-Cola.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656707"/>
            <a:ext cx="2722245" cy="6922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890">
              <a:lnSpc>
                <a:spcPct val="100000"/>
              </a:lnSpc>
              <a:spcBef>
                <a:spcPts val="100"/>
              </a:spcBef>
            </a:pP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Despite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medical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principle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informed consent,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doctors leave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out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information about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drugs  they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prescribe.The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following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attempt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include less 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known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facts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provide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balanced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picture.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84150" marR="3048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Higher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deeper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lasting.The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harder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much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 resilient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believed,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heal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repair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remarkable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95250" indent="-82550">
              <a:lnSpc>
                <a:spcPct val="100000"/>
              </a:lnSpc>
              <a:buChar char="•"/>
              <a:tabLst>
                <a:tab pos="182245" algn="l"/>
              </a:tabLst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major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tranquilizer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claimed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“anti-psychotic,”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fact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target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specific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symptom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disorder.They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tranquilizers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diminish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functioning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anyone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takes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them.They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veteri-</a:t>
            </a:r>
            <a:endParaRPr sz="1000">
              <a:latin typeface="Arial"/>
              <a:cs typeface="Arial"/>
            </a:endParaRPr>
          </a:p>
          <a:p>
            <a:pPr marL="184150" marR="39370">
              <a:lnSpc>
                <a:spcPct val="10000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science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calm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down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animals.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psychotic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continue,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reaction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lessened.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84150" marR="13970" indent="-82550">
              <a:lnSpc>
                <a:spcPct val="100000"/>
              </a:lnSpc>
              <a:buChar char="•"/>
              <a:tabLst>
                <a:tab pos="166370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earliest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Thorazine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lithium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came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onto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market before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theories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imbalance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suggested,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result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those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theories.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were looking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“magic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bullets”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comparable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antibiotics,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sedating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chemicals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labora-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tory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animals.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184150" marR="5080" indent="-82550">
              <a:lnSpc>
                <a:spcPct val="100000"/>
              </a:lnSpc>
              <a:spcBef>
                <a:spcPts val="5"/>
              </a:spcBef>
              <a:buChar char="•"/>
              <a:tabLst>
                <a:tab pos="182245" algn="l"/>
              </a:tabLst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Newer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anti-psychotic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“atypicals”  target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broader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range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basically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older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Manufacturers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marketed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(which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expensive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older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ones)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effective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fewer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were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hailed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miracles.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exposed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untrue,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companies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covering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extent 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diabetes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metabolic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syndrome,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multi-billion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dollar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lawsuits.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83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34149"/>
            <a:ext cx="5943600" cy="6197600"/>
          </a:xfrm>
          <a:custGeom>
            <a:avLst/>
            <a:gdLst/>
            <a:ahLst/>
            <a:cxnLst/>
            <a:rect l="l" t="t" r="r" b="b"/>
            <a:pathLst>
              <a:path w="5943600" h="6197600">
                <a:moveTo>
                  <a:pt x="0" y="6197244"/>
                </a:moveTo>
                <a:lnTo>
                  <a:pt x="5943600" y="6197244"/>
                </a:lnTo>
                <a:lnTo>
                  <a:pt x="5943600" y="0"/>
                </a:lnTo>
                <a:lnTo>
                  <a:pt x="0" y="0"/>
                </a:lnTo>
                <a:lnTo>
                  <a:pt x="0" y="6197244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2541" y="1584823"/>
            <a:ext cx="2595245" cy="459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615" marR="126364" indent="-81915">
              <a:lnSpc>
                <a:spcPct val="100000"/>
              </a:lnSpc>
              <a:spcBef>
                <a:spcPts val="100"/>
              </a:spcBef>
              <a:buChar char="•"/>
              <a:tabLst>
                <a:tab pos="93345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damage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“anti-psychotics”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life-threatening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reaction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malignant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syndrome,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  <a:p>
            <a:pPr marL="94615" marR="5080">
              <a:lnSpc>
                <a:spcPct val="100000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Parkinson’s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disease-like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cognitive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impairment.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level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tests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required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Clozaril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protect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against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obesity,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diabetes,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sudden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heart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attack,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kidney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failure,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disorder,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breakdown.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numerous,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interfering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menstrual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cycle,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threats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during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pregnancy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breastfeeding,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life-threatening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“serotonin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syndrome”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anti-depressants alone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mixed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  <a:p>
            <a:pPr marL="94615" marR="45720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injure 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brain.The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rate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tardive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dyskinesia,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neurological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disease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disfigure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facial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tics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twitching,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high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long-term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anti-psychotic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even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short-term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carries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risk.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Anti-psychotics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shown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shrinkage.Anti-depressants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memory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susceptibility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depression.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injury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cognitive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impairment.</a:t>
            </a:r>
            <a:endParaRPr sz="1000">
              <a:latin typeface="Arial"/>
              <a:cs typeface="Arial"/>
            </a:endParaRPr>
          </a:p>
          <a:p>
            <a:pPr marL="94615" marR="245745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Pharmaceutical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company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effectiveness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studies,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FDA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regulation,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1466" y="1584823"/>
            <a:ext cx="2578100" cy="465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615" marR="7874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extensively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corrupted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fraud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widespread.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long-term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studies,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studies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combine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together.The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extent  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dangers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accurately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known.Taking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society-wide experimentation,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guinea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pigs.</a:t>
            </a:r>
            <a:endParaRPr sz="1000">
              <a:latin typeface="Arial"/>
              <a:cs typeface="Arial"/>
            </a:endParaRPr>
          </a:p>
          <a:p>
            <a:pPr marL="94615" marR="5080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Mixing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alcohol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dramati-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increase</a:t>
            </a:r>
            <a:r>
              <a:rPr dirty="0" sz="1000" spc="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dangers.</a:t>
            </a:r>
            <a:endParaRPr sz="1000">
              <a:latin typeface="Arial"/>
              <a:cs typeface="Arial"/>
            </a:endParaRPr>
          </a:p>
          <a:p>
            <a:pPr marL="94615" marR="385445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impaired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sexuality, depression,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agitation,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overall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problems.</a:t>
            </a:r>
            <a:endParaRPr sz="1000">
              <a:latin typeface="Arial"/>
              <a:cs typeface="Arial"/>
            </a:endParaRPr>
          </a:p>
          <a:p>
            <a:pPr marL="94615" marR="92075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Drug-induced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restless-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ness,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obesity,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stiffness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alienate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increase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isolation.</a:t>
            </a:r>
            <a:endParaRPr sz="1000">
              <a:latin typeface="Arial"/>
              <a:cs typeface="Arial"/>
            </a:endParaRPr>
          </a:p>
          <a:p>
            <a:pPr marL="94615" marR="253365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93345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Lithium interacts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salt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water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these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exercise,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diet,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potency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fluctuate.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tests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  <a:p>
            <a:pPr algn="just" marL="94615" marR="157480">
              <a:lnSpc>
                <a:spcPct val="100000"/>
              </a:lnSpc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adjustments,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taking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sometimes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exposure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damaging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levels.</a:t>
            </a:r>
            <a:endParaRPr sz="1000">
              <a:latin typeface="Arial"/>
              <a:cs typeface="Arial"/>
            </a:endParaRPr>
          </a:p>
          <a:p>
            <a:pPr marL="80645" marR="368935" indent="-80645">
              <a:lnSpc>
                <a:spcPct val="100000"/>
              </a:lnSpc>
              <a:spcBef>
                <a:spcPts val="580"/>
              </a:spcBef>
              <a:buChar char="•"/>
              <a:tabLst>
                <a:tab pos="80645" algn="l"/>
              </a:tabLst>
            </a:pP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ADHD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Adderall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Ritalin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stunt growth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children,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present</a:t>
            </a:r>
            <a:endParaRPr sz="1000">
              <a:latin typeface="Arial"/>
              <a:cs typeface="Arial"/>
            </a:endParaRPr>
          </a:p>
          <a:p>
            <a:pPr marL="94615" marR="106680">
              <a:lnSpc>
                <a:spcPct val="100000"/>
              </a:lnSpc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unknown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dangers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development.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amphetamines,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addictive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heart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sudden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death.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7675" y="227539"/>
            <a:ext cx="309753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5" b="0">
                <a:latin typeface="Arial"/>
                <a:cs typeface="Arial"/>
              </a:rPr>
              <a:t>Health </a:t>
            </a:r>
            <a:r>
              <a:rPr dirty="0" sz="1800" spc="-135" b="0">
                <a:latin typeface="Arial"/>
                <a:cs typeface="Arial"/>
              </a:rPr>
              <a:t>Risks </a:t>
            </a:r>
            <a:r>
              <a:rPr dirty="0" sz="1800" spc="-30" b="0">
                <a:latin typeface="Arial"/>
                <a:cs typeface="Arial"/>
              </a:rPr>
              <a:t>of </a:t>
            </a:r>
            <a:r>
              <a:rPr dirty="0" sz="1800" spc="-90" b="0">
                <a:latin typeface="Arial"/>
                <a:cs typeface="Arial"/>
              </a:rPr>
              <a:t>Psychiatric</a:t>
            </a:r>
            <a:r>
              <a:rPr dirty="0" sz="1800" spc="-150" b="0">
                <a:latin typeface="Arial"/>
                <a:cs typeface="Arial"/>
              </a:rPr>
              <a:t> </a:t>
            </a:r>
            <a:r>
              <a:rPr dirty="0" sz="1800" spc="-80" b="0">
                <a:latin typeface="Arial"/>
                <a:cs typeface="Arial"/>
              </a:rPr>
              <a:t>Drugs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675" y="595839"/>
            <a:ext cx="548449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90" i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decision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45" i="1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14" i="1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85" i="1">
                <a:solidFill>
                  <a:srgbClr val="231F20"/>
                </a:solidFill>
                <a:latin typeface="Arial"/>
                <a:cs typeface="Arial"/>
              </a:rPr>
              <a:t>evaluating </a:t>
            </a:r>
            <a:r>
              <a:rPr dirty="0" sz="1000" spc="-120" i="1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110" i="1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 i="1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95" i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benefits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involved,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including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information often missing from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mainstream accounts.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worth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taking,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may not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worth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taking,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but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should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taken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consideration.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Because each person is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different and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effects can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vary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widely,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address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uncertainty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involved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dirty="0" sz="1000" spc="-80" i="1">
                <a:solidFill>
                  <a:srgbClr val="231F20"/>
                </a:solidFill>
                <a:latin typeface="Calibri"/>
                <a:cs typeface="Calibri"/>
              </a:rPr>
              <a:t>own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best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judgment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with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observations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80" i="1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body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 mind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responding.This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list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cannot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comprehensive, as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are still 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being</a:t>
            </a:r>
            <a:r>
              <a:rPr dirty="0" sz="1000" spc="4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uncovered.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039" y="6519671"/>
            <a:ext cx="4788564" cy="971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512428"/>
            <a:ext cx="5943600" cy="5031740"/>
          </a:xfrm>
          <a:custGeom>
            <a:avLst/>
            <a:gdLst/>
            <a:ahLst/>
            <a:cxnLst/>
            <a:rect l="l" t="t" r="r" b="b"/>
            <a:pathLst>
              <a:path w="5943600" h="5031740">
                <a:moveTo>
                  <a:pt x="0" y="5031371"/>
                </a:moveTo>
                <a:lnTo>
                  <a:pt x="5943600" y="5031371"/>
                </a:lnTo>
                <a:lnTo>
                  <a:pt x="5943600" y="0"/>
                </a:lnTo>
                <a:lnTo>
                  <a:pt x="0" y="0"/>
                </a:lnTo>
                <a:lnTo>
                  <a:pt x="0" y="5031371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2223" y="2828406"/>
            <a:ext cx="2486025" cy="17843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55244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3345" algn="l"/>
              </a:tabLst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psychotic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worse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increase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likelihood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having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crisis. 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change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receptors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neurotransmitters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dopamine,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“supersensitive”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“rebound,”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increas-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sensitivity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first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psychotic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suicidal</a:t>
            </a:r>
            <a:r>
              <a:rPr dirty="0" sz="1000" spc="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feelings</a:t>
            </a:r>
            <a:endParaRPr sz="1000">
              <a:latin typeface="Arial"/>
              <a:cs typeface="Arial"/>
            </a:endParaRPr>
          </a:p>
          <a:p>
            <a:pPr algn="just" marL="94615" marR="5080">
              <a:lnSpc>
                <a:spcPts val="115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occurred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after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respond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giving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severe diagnosis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adding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2223" y="4711308"/>
            <a:ext cx="2292350" cy="46990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5080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3345" algn="l"/>
              </a:tabLst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now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carry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warnings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increased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suicide,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self-injury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violent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behavior.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223" y="5279760"/>
            <a:ext cx="2470150" cy="76200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5080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5885" algn="l"/>
              </a:tabLst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negative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personality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themselves,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drugged,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blunting,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diminished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creativity,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reduced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psychic/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spiritual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openness.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5898" y="2828406"/>
            <a:ext cx="2336800" cy="134620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5080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3345" algn="l"/>
              </a:tabLst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personality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critical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thinking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abilities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changed.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properly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evaluate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drug’s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usefulness.You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dirty="0" sz="1000" spc="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realize</a:t>
            </a:r>
            <a:endParaRPr sz="1000">
              <a:latin typeface="Arial"/>
              <a:cs typeface="Arial"/>
            </a:endParaRPr>
          </a:p>
          <a:p>
            <a:pPr marL="94615" marR="95250">
              <a:lnSpc>
                <a:spcPts val="1150"/>
              </a:lnSpc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affecting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thinking.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Overmedication,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anti-psychotics,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amounts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straitjacketing.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55898" y="4273158"/>
            <a:ext cx="2413635" cy="12001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94615" marR="67310" indent="-81915">
              <a:lnSpc>
                <a:spcPts val="1150"/>
              </a:lnSpc>
              <a:spcBef>
                <a:spcPts val="180"/>
              </a:spcBef>
              <a:buChar char="•"/>
              <a:tabLst>
                <a:tab pos="90805" algn="l"/>
              </a:tabLst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interrupt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impair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mind’s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natural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ability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regulate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heal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problems.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dirty="0" sz="1000" spc="-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report</a:t>
            </a:r>
            <a:endParaRPr sz="1000">
              <a:latin typeface="Arial"/>
              <a:cs typeface="Arial"/>
            </a:endParaRPr>
          </a:p>
          <a:p>
            <a:pPr marL="94615" marR="5080">
              <a:lnSpc>
                <a:spcPts val="1150"/>
              </a:lnSpc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having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“re-learn”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cope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difficult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medicated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make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feelings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behind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distress.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55898" y="5571860"/>
            <a:ext cx="2467610" cy="164465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94615" marR="5080" indent="-81915">
              <a:lnSpc>
                <a:spcPct val="96200"/>
              </a:lnSpc>
              <a:spcBef>
                <a:spcPts val="145"/>
              </a:spcBef>
              <a:buChar char="•"/>
              <a:tabLst>
                <a:tab pos="93345" algn="l"/>
              </a:tabLst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worst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depths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madness,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going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suppressing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them,  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emerge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stronger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end.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“going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crazy”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doorway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trans-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formation.Artists,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philosophers,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poets,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writers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healers 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thankful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insights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gained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“negative” emotions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obscure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value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meaning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“madness.”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8600" y="228600"/>
            <a:ext cx="5943600" cy="1738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7170" y="1967483"/>
            <a:ext cx="5956300" cy="545465"/>
          </a:xfrm>
          <a:custGeom>
            <a:avLst/>
            <a:gdLst/>
            <a:ahLst/>
            <a:cxnLst/>
            <a:rect l="l" t="t" r="r" b="b"/>
            <a:pathLst>
              <a:path w="5956300" h="545464">
                <a:moveTo>
                  <a:pt x="0" y="544944"/>
                </a:moveTo>
                <a:lnTo>
                  <a:pt x="5956300" y="544944"/>
                </a:lnTo>
                <a:lnTo>
                  <a:pt x="5956300" y="0"/>
                </a:lnTo>
                <a:lnTo>
                  <a:pt x="0" y="0"/>
                </a:lnTo>
                <a:lnTo>
                  <a:pt x="0" y="544944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33069" y="2064025"/>
            <a:ext cx="5516245" cy="7353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dirty="0" sz="1600" spc="175">
                <a:solidFill>
                  <a:srgbClr val="231F20"/>
                </a:solidFill>
                <a:latin typeface="Calibri"/>
                <a:cs typeface="Calibri"/>
              </a:rPr>
              <a:t>Mental </a:t>
            </a:r>
            <a:r>
              <a:rPr dirty="0" sz="1600" spc="204">
                <a:solidFill>
                  <a:srgbClr val="231F20"/>
                </a:solidFill>
                <a:latin typeface="Calibri"/>
                <a:cs typeface="Calibri"/>
              </a:rPr>
              <a:t>Health</a:t>
            </a:r>
            <a:r>
              <a:rPr dirty="0" sz="1600" spc="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600" spc="235">
                <a:solidFill>
                  <a:srgbClr val="231F20"/>
                </a:solidFill>
                <a:latin typeface="Calibri"/>
                <a:cs typeface="Calibri"/>
              </a:rPr>
              <a:t>Risks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65"/>
              </a:spcBef>
            </a:pP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Mental health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the least understood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aspects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psychiatric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medications, and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make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drug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decisions and the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withdrawal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process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very complicated. </a:t>
            </a:r>
            <a:r>
              <a:rPr dirty="0" sz="1000" spc="-20" i="1">
                <a:solidFill>
                  <a:srgbClr val="231F20"/>
                </a:solidFill>
                <a:latin typeface="Calibri"/>
                <a:cs typeface="Calibri"/>
              </a:rPr>
              <a:t>Here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some things that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doctor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may not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have told</a:t>
            </a:r>
            <a:r>
              <a:rPr dirty="0" sz="1000" spc="1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75" i="1">
                <a:solidFill>
                  <a:srgbClr val="231F20"/>
                </a:solidFill>
                <a:latin typeface="Calibri"/>
                <a:cs typeface="Calibri"/>
              </a:rPr>
              <a:t>you: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200" y="6140312"/>
            <a:ext cx="2532380" cy="143954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60020" marR="5080" indent="-82550">
              <a:lnSpc>
                <a:spcPts val="1150"/>
              </a:lnSpc>
              <a:spcBef>
                <a:spcPts val="180"/>
              </a:spcBef>
              <a:buChar char="•"/>
              <a:tabLst>
                <a:tab pos="158115" algn="l"/>
              </a:tabLst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especially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anti-psychotics,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develop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long-term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stuck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countries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less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higher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recovery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rates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countries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lot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medication;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Soteria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Open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Dialogue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projects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show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prevent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chronicity.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943600" cy="7315200"/>
          </a:xfrm>
          <a:custGeom>
            <a:avLst/>
            <a:gdLst/>
            <a:ahLst/>
            <a:cxnLst/>
            <a:rect l="l" t="t" r="r" b="b"/>
            <a:pathLst>
              <a:path w="5943600" h="7315200">
                <a:moveTo>
                  <a:pt x="0" y="7315200"/>
                </a:moveTo>
                <a:lnTo>
                  <a:pt x="5943600" y="7315200"/>
                </a:lnTo>
                <a:lnTo>
                  <a:pt x="59436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325136"/>
            <a:ext cx="5247005" cy="709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18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dirty="0" sz="1600" spc="220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600" spc="235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600" spc="195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600" spc="-18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600" spc="190">
                <a:solidFill>
                  <a:srgbClr val="231F20"/>
                </a:solidFill>
                <a:latin typeface="Calibri"/>
                <a:cs typeface="Calibri"/>
              </a:rPr>
              <a:t>Considerations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65"/>
              </a:spcBef>
            </a:pP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Understanding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coming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off drugs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process means taking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into account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different factors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you may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not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considered</a:t>
            </a:r>
            <a:r>
              <a:rPr dirty="0" sz="1000" spc="1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before: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3804" y="1085184"/>
            <a:ext cx="2567305" cy="6254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77470" marR="5080" indent="-77470">
              <a:lnSpc>
                <a:spcPts val="1180"/>
              </a:lnSpc>
              <a:spcBef>
                <a:spcPts val="155"/>
              </a:spcBef>
              <a:buChar char="•"/>
              <a:tabLst>
                <a:tab pos="77470" algn="l"/>
              </a:tabLst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publicized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widely,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native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treatments,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talk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therapy,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waiting,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even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effect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effective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3804" y="1812386"/>
            <a:ext cx="2556510" cy="7747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4615" marR="5080" indent="-81915">
              <a:lnSpc>
                <a:spcPts val="1180"/>
              </a:lnSpc>
              <a:spcBef>
                <a:spcPts val="155"/>
              </a:spcBef>
              <a:buChar char="•"/>
              <a:tabLst>
                <a:tab pos="93345" algn="l"/>
              </a:tabLst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pills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day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anyone. Missing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dangerous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vulnerable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interrupted.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804" y="2688814"/>
            <a:ext cx="2576830" cy="47625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4615" marR="5080" indent="-81915">
              <a:lnSpc>
                <a:spcPts val="1180"/>
              </a:lnSpc>
              <a:spcBef>
                <a:spcPts val="155"/>
              </a:spcBef>
              <a:buChar char="•"/>
              <a:tabLst>
                <a:tab pos="93345" algn="l"/>
              </a:tabLst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typically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see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infrequently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short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visits,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spot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potentially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reactions.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3804" y="3266790"/>
            <a:ext cx="2611120" cy="398208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4615" marR="161925" indent="-81915">
              <a:lnSpc>
                <a:spcPts val="1180"/>
              </a:lnSpc>
              <a:spcBef>
                <a:spcPts val="155"/>
              </a:spcBef>
              <a:buChar char="•"/>
              <a:tabLst>
                <a:tab pos="93345" algn="l"/>
              </a:tabLst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insurance,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problems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taken  seriously.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107314" indent="-81915">
              <a:lnSpc>
                <a:spcPts val="1180"/>
              </a:lnSpc>
              <a:spcBef>
                <a:spcPts val="5"/>
              </a:spcBef>
              <a:buChar char="•"/>
              <a:tabLst>
                <a:tab pos="93345" algn="l"/>
              </a:tabLst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giving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judgments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doctor, who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94615" marR="18415" indent="-81915">
              <a:lnSpc>
                <a:spcPts val="1180"/>
              </a:lnSpc>
              <a:buChar char="•"/>
              <a:tabLst>
                <a:tab pos="93345" algn="l"/>
              </a:tabLst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expensive,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keeping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stuck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insurance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plans.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algn="just" marL="94615" marR="199390" indent="-81915">
              <a:lnSpc>
                <a:spcPts val="1180"/>
              </a:lnSpc>
              <a:buChar char="•"/>
              <a:tabLst>
                <a:tab pos="93345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goes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dis-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ability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check,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while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lifelong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trap.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231F20"/>
              </a:buClr>
              <a:buFont typeface="Arial"/>
              <a:buChar char="•"/>
            </a:pPr>
            <a:endParaRPr sz="850">
              <a:latin typeface="Times New Roman"/>
              <a:cs typeface="Times New Roman"/>
            </a:endParaRPr>
          </a:p>
          <a:p>
            <a:pPr marL="80010" marR="18415" indent="-80010">
              <a:lnSpc>
                <a:spcPts val="1180"/>
              </a:lnSpc>
              <a:buChar char="•"/>
              <a:tabLst>
                <a:tab pos="80010" algn="l"/>
              </a:tabLst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seen 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mentally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ill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society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yourself 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role.The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stigma,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discrimination,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prejudice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devastating,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create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self-fulfilling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prophecy.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Diagnostic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labels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cannot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stricken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record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criminal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histories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Studies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show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that  trying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convince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“mental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illness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</a:t>
            </a:r>
            <a:endParaRPr sz="1000">
              <a:latin typeface="Arial"/>
              <a:cs typeface="Arial"/>
            </a:endParaRPr>
          </a:p>
          <a:p>
            <a:pPr marL="94615">
              <a:lnSpc>
                <a:spcPts val="1090"/>
              </a:lnSpc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illness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 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other”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counterproductive</a:t>
            </a:r>
            <a:endParaRPr sz="1000">
              <a:latin typeface="Arial"/>
              <a:cs typeface="Arial"/>
            </a:endParaRPr>
          </a:p>
          <a:p>
            <a:pPr marL="94615" marR="162560">
              <a:lnSpc>
                <a:spcPts val="1180"/>
              </a:lnSpc>
              <a:spcBef>
                <a:spcPts val="4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strategy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actually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contributes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negative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attitudes.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14953" y="1085184"/>
            <a:ext cx="2609850" cy="7747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4615" marR="5080" indent="-81915">
              <a:lnSpc>
                <a:spcPts val="1180"/>
              </a:lnSpc>
              <a:spcBef>
                <a:spcPts val="155"/>
              </a:spcBef>
              <a:buChar char="•"/>
              <a:tabLst>
                <a:tab pos="95885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convey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false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view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“normal”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productive,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happy,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adjusted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time,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mood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shifts,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days,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strong emotions.This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encourages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false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standard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dirty="0" sz="100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human.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4953" y="1961611"/>
            <a:ext cx="2555875" cy="62547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4615" marR="5080" indent="-81915">
              <a:lnSpc>
                <a:spcPts val="1180"/>
              </a:lnSpc>
              <a:spcBef>
                <a:spcPts val="155"/>
              </a:spcBef>
              <a:buChar char="•"/>
              <a:tabLst>
                <a:tab pos="95885" algn="l"/>
              </a:tabLst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viewing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normal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feelings 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“symptoms” 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illness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stopped,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which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denies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working through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from difficult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emotions.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4953" y="2688814"/>
            <a:ext cx="2558415" cy="47625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74930" marR="5080" indent="-74930">
              <a:lnSpc>
                <a:spcPts val="1180"/>
              </a:lnSpc>
              <a:spcBef>
                <a:spcPts val="155"/>
              </a:spcBef>
              <a:buChar char="•"/>
              <a:tabLst>
                <a:tab pos="74930" algn="l"/>
              </a:tabLst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passive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hope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“magic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bullet”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cure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taking personal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community responsibility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8500" y="3387928"/>
            <a:ext cx="2587637" cy="3876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23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943599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822491"/>
            <a:ext cx="2633980" cy="2616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1275">
              <a:lnSpc>
                <a:spcPct val="100000"/>
              </a:lnSpc>
              <a:spcBef>
                <a:spcPts val="1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addition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placebo,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causing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organic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changes.This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why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leads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withdrawal: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gets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having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adjusting  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removed.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takes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activity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receptors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chemicals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original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state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introduced.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confusing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terms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“dependence,”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“rebound,”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“discontinuation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syndrome”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(and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tolerance),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action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causes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basically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addiction.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Tapering off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slowly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usually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best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allows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accustomed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fast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does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usually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allow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enough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adjust,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worse withdrawal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900" y="3479800"/>
            <a:ext cx="2638425" cy="1160780"/>
          </a:xfrm>
          <a:prstGeom prst="rect">
            <a:avLst/>
          </a:prstGeom>
          <a:solidFill>
            <a:srgbClr val="E0E1E2"/>
          </a:solidFill>
        </p:spPr>
        <p:txBody>
          <a:bodyPr wrap="square" lIns="0" tIns="123825" rIns="0" bIns="0" rtlCol="0" vert="horz">
            <a:spAutoFit/>
          </a:bodyPr>
          <a:lstStyle/>
          <a:p>
            <a:pPr marL="114300" marR="100965">
              <a:lnSpc>
                <a:spcPct val="116700"/>
              </a:lnSpc>
              <a:spcBef>
                <a:spcPts val="975"/>
              </a:spcBef>
            </a:pP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Important: the </a:t>
            </a:r>
            <a:r>
              <a:rPr dirty="0" sz="1000" spc="-20" b="1" i="1">
                <a:solidFill>
                  <a:srgbClr val="231F20"/>
                </a:solidFill>
                <a:latin typeface="Trebuchet MS"/>
                <a:cs typeface="Trebuchet MS"/>
              </a:rPr>
              <a:t>signs </a:t>
            </a:r>
            <a:r>
              <a:rPr dirty="0" sz="1000" spc="3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drug 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withdrawal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can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sometimes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look </a:t>
            </a:r>
            <a:r>
              <a:rPr dirty="0" sz="1000" spc="-20" b="1" i="1">
                <a:solidFill>
                  <a:srgbClr val="231F20"/>
                </a:solidFill>
                <a:latin typeface="Trebuchet MS"/>
                <a:cs typeface="Trebuchet MS"/>
              </a:rPr>
              <a:t>exactly 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like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the “mental </a:t>
            </a:r>
            <a:r>
              <a:rPr dirty="0" sz="1000" spc="-15" b="1" i="1">
                <a:solidFill>
                  <a:srgbClr val="231F20"/>
                </a:solidFill>
                <a:latin typeface="Trebuchet MS"/>
                <a:cs typeface="Trebuchet MS"/>
              </a:rPr>
              <a:t>illness”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symptoms that 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medications </a:t>
            </a:r>
            <a:r>
              <a:rPr dirty="0" sz="1000" spc="-15" b="1" i="1">
                <a:solidFill>
                  <a:srgbClr val="231F20"/>
                </a:solidFill>
                <a:latin typeface="Trebuchet MS"/>
                <a:cs typeface="Trebuchet MS"/>
              </a:rPr>
              <a:t>were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prescribed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1000" spc="-25" b="1" i="1">
                <a:solidFill>
                  <a:srgbClr val="231F20"/>
                </a:solidFill>
                <a:latin typeface="Trebuchet MS"/>
                <a:cs typeface="Trebuchet MS"/>
              </a:rPr>
              <a:t>first</a:t>
            </a:r>
            <a:r>
              <a:rPr dirty="0" sz="1000" spc="-15" b="1" i="1">
                <a:solidFill>
                  <a:srgbClr val="231F20"/>
                </a:solidFill>
                <a:latin typeface="Trebuchet MS"/>
                <a:cs typeface="Trebuchet MS"/>
              </a:rPr>
              <a:t> place.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4746791"/>
            <a:ext cx="2687320" cy="2578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7475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goes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anxiety,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mania,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panic, insomnia,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depres-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painful effects.They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“psychotic”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itself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“disorder”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condition.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same,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worse,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got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psychosis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taken.Typically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shows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therefore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drug. 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However,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withdrawal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effect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1000" spc="10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causing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dirty="0" sz="1000" spc="-1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symptoms.</a:t>
            </a:r>
            <a:endParaRPr sz="1000">
              <a:latin typeface="Calibri"/>
              <a:cs typeface="Calibri"/>
            </a:endParaRPr>
          </a:p>
          <a:p>
            <a:pPr marL="12700" marR="38735">
              <a:lnSpc>
                <a:spcPct val="100000"/>
              </a:lnSpc>
              <a:spcBef>
                <a:spcPts val="900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necessarily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headaches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stop drinking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coffee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caffeine,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delirium after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stopping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alcohol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3422" y="822491"/>
            <a:ext cx="2683510" cy="2425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shows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drink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alcohol.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dependent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adjusting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it.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Psychiat-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insulin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diabetic: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tool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coping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mechanism.</a:t>
            </a:r>
            <a:endParaRPr sz="1000">
              <a:latin typeface="Arial"/>
              <a:cs typeface="Arial"/>
            </a:endParaRPr>
          </a:p>
          <a:p>
            <a:pPr marL="12700" marR="10795">
              <a:lnSpc>
                <a:spcPct val="100000"/>
              </a:lnSpc>
              <a:spcBef>
                <a:spcPts val="9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psych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take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term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psychological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dependency.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develop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ongoing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chemical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injury,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damage.This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not</a:t>
            </a:r>
            <a:endParaRPr sz="1000">
              <a:latin typeface="Arial"/>
              <a:cs typeface="Arial"/>
            </a:endParaRPr>
          </a:p>
          <a:p>
            <a:pPr algn="just" marL="12700" marR="160020">
              <a:lnSpc>
                <a:spcPct val="100000"/>
              </a:lnSpc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permanent,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rest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lives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Scientists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couldn’t grow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 cells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heal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itself,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today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known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342464"/>
            <a:ext cx="389953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5" b="0">
                <a:latin typeface="Cambria"/>
                <a:cs typeface="Cambria"/>
              </a:rPr>
              <a:t>How </a:t>
            </a:r>
            <a:r>
              <a:rPr dirty="0" sz="1800" spc="-180" b="0">
                <a:latin typeface="Cambria"/>
                <a:cs typeface="Cambria"/>
              </a:rPr>
              <a:t>Withdrawal </a:t>
            </a:r>
            <a:r>
              <a:rPr dirty="0" sz="1800" spc="-135" b="0">
                <a:latin typeface="Cambria"/>
                <a:cs typeface="Cambria"/>
              </a:rPr>
              <a:t>Affects </a:t>
            </a:r>
            <a:r>
              <a:rPr dirty="0" sz="1800" spc="-155" b="0">
                <a:latin typeface="Cambria"/>
                <a:cs typeface="Cambria"/>
              </a:rPr>
              <a:t>Your </a:t>
            </a:r>
            <a:r>
              <a:rPr dirty="0" sz="1800" spc="-165" b="0">
                <a:latin typeface="Cambria"/>
                <a:cs typeface="Cambria"/>
              </a:rPr>
              <a:t>Brain </a:t>
            </a:r>
            <a:r>
              <a:rPr dirty="0" sz="1800" spc="-180" b="0">
                <a:latin typeface="Cambria"/>
                <a:cs typeface="Cambria"/>
              </a:rPr>
              <a:t>and</a:t>
            </a:r>
            <a:r>
              <a:rPr dirty="0" sz="1800" spc="-175" b="0">
                <a:latin typeface="Cambria"/>
                <a:cs typeface="Cambria"/>
              </a:rPr>
              <a:t> </a:t>
            </a:r>
            <a:r>
              <a:rPr dirty="0" sz="1800" spc="-130" b="0">
                <a:latin typeface="Cambria"/>
                <a:cs typeface="Cambria"/>
              </a:rPr>
              <a:t>Body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52800" y="3383701"/>
            <a:ext cx="2514599" cy="3908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25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3530600"/>
            <a:ext cx="5943600" cy="4013200"/>
          </a:xfrm>
          <a:custGeom>
            <a:avLst/>
            <a:gdLst/>
            <a:ahLst/>
            <a:cxnLst/>
            <a:rect l="l" t="t" r="r" b="b"/>
            <a:pathLst>
              <a:path w="5943600" h="4013200">
                <a:moveTo>
                  <a:pt x="0" y="4013200"/>
                </a:moveTo>
                <a:lnTo>
                  <a:pt x="5943600" y="4013200"/>
                </a:lnTo>
                <a:lnTo>
                  <a:pt x="5943600" y="0"/>
                </a:lnTo>
                <a:lnTo>
                  <a:pt x="0" y="0"/>
                </a:lnTo>
                <a:lnTo>
                  <a:pt x="0" y="401320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32530" y="5304130"/>
            <a:ext cx="2608580" cy="19659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10" b="1" i="1">
                <a:solidFill>
                  <a:srgbClr val="231F20"/>
                </a:solidFill>
                <a:latin typeface="Trebuchet MS"/>
                <a:cs typeface="Trebuchet MS"/>
              </a:rPr>
              <a:t>It’s </a:t>
            </a:r>
            <a:r>
              <a:rPr dirty="0" sz="1400" spc="20" b="1" i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1400" spc="25" b="1" i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1400" spc="15" b="1" i="1">
                <a:solidFill>
                  <a:srgbClr val="231F20"/>
                </a:solidFill>
                <a:latin typeface="Trebuchet MS"/>
                <a:cs typeface="Trebuchet MS"/>
              </a:rPr>
              <a:t>either-or </a:t>
            </a:r>
            <a:r>
              <a:rPr dirty="0" sz="1400" spc="20" b="1" i="1">
                <a:solidFill>
                  <a:srgbClr val="231F20"/>
                </a:solidFill>
                <a:latin typeface="Trebuchet MS"/>
                <a:cs typeface="Trebuchet MS"/>
              </a:rPr>
              <a:t>choice 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between taking </a:t>
            </a:r>
            <a:r>
              <a:rPr dirty="0" sz="1400" spc="-10" b="1" i="1">
                <a:solidFill>
                  <a:srgbClr val="231F20"/>
                </a:solidFill>
                <a:latin typeface="Trebuchet MS"/>
                <a:cs typeface="Trebuchet MS"/>
              </a:rPr>
              <a:t>psychiatric  drugs </a:t>
            </a:r>
            <a:r>
              <a:rPr dirty="0" sz="1400" spc="15" b="1" i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1400" spc="10" b="1" i="1">
                <a:solidFill>
                  <a:srgbClr val="231F20"/>
                </a:solidFill>
                <a:latin typeface="Trebuchet MS"/>
                <a:cs typeface="Trebuchet MS"/>
              </a:rPr>
              <a:t>doing nothing.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There  </a:t>
            </a:r>
            <a:r>
              <a:rPr dirty="0" sz="1400" spc="-15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1400" spc="10" b="1" i="1">
                <a:solidFill>
                  <a:srgbClr val="231F20"/>
                </a:solidFill>
                <a:latin typeface="Trebuchet MS"/>
                <a:cs typeface="Trebuchet MS"/>
              </a:rPr>
              <a:t>many </a:t>
            </a:r>
            <a:r>
              <a:rPr dirty="0" sz="1400" spc="-15" b="1" i="1">
                <a:solidFill>
                  <a:srgbClr val="231F20"/>
                </a:solidFill>
                <a:latin typeface="Trebuchet MS"/>
                <a:cs typeface="Trebuchet MS"/>
              </a:rPr>
              <a:t>alternatives </a:t>
            </a:r>
            <a:r>
              <a:rPr dirty="0" sz="1400" spc="20" b="1" i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1400" spc="-10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400" spc="25" b="1" i="1">
                <a:solidFill>
                  <a:srgbClr val="231F20"/>
                </a:solidFill>
                <a:latin typeface="Trebuchet MS"/>
                <a:cs typeface="Trebuchet MS"/>
              </a:rPr>
              <a:t>can  </a:t>
            </a:r>
            <a:r>
              <a:rPr dirty="0" sz="1400" spc="-60" b="1" i="1">
                <a:solidFill>
                  <a:srgbClr val="231F20"/>
                </a:solidFill>
                <a:latin typeface="Trebuchet MS"/>
                <a:cs typeface="Trebuchet MS"/>
              </a:rPr>
              <a:t>try. </a:t>
            </a:r>
            <a:r>
              <a:rPr dirty="0" sz="1400" spc="75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1400" spc="-15" b="1" i="1">
                <a:solidFill>
                  <a:srgbClr val="231F20"/>
                </a:solidFill>
                <a:latin typeface="Trebuchet MS"/>
                <a:cs typeface="Trebuchet MS"/>
              </a:rPr>
              <a:t>fact, </a:t>
            </a:r>
            <a:r>
              <a:rPr dirty="0" sz="1400" spc="5" b="1" i="1">
                <a:solidFill>
                  <a:srgbClr val="231F20"/>
                </a:solidFill>
                <a:latin typeface="Trebuchet MS"/>
                <a:cs typeface="Trebuchet MS"/>
              </a:rPr>
              <a:t>some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problems  </a:t>
            </a:r>
            <a:r>
              <a:rPr dirty="0" sz="1400" spc="-10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1400" spc="-15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called </a:t>
            </a:r>
            <a:r>
              <a:rPr dirty="0" sz="1400" spc="-10" b="1" i="1">
                <a:solidFill>
                  <a:srgbClr val="231F20"/>
                </a:solidFill>
                <a:latin typeface="Trebuchet MS"/>
                <a:cs typeface="Trebuchet MS"/>
              </a:rPr>
              <a:t>symptoms </a:t>
            </a:r>
            <a:r>
              <a:rPr dirty="0" sz="1400" spc="40" b="1" i="1">
                <a:solidFill>
                  <a:srgbClr val="231F20"/>
                </a:solidFill>
                <a:latin typeface="Trebuchet MS"/>
                <a:cs typeface="Trebuchet MS"/>
              </a:rPr>
              <a:t>of 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“mental </a:t>
            </a:r>
            <a:r>
              <a:rPr dirty="0" sz="1400" spc="-20" b="1" i="1">
                <a:solidFill>
                  <a:srgbClr val="231F20"/>
                </a:solidFill>
                <a:latin typeface="Trebuchet MS"/>
                <a:cs typeface="Trebuchet MS"/>
              </a:rPr>
              <a:t>disorders” </a:t>
            </a:r>
            <a:r>
              <a:rPr dirty="0" sz="1400" spc="10" b="1" i="1">
                <a:solidFill>
                  <a:srgbClr val="231F20"/>
                </a:solidFill>
                <a:latin typeface="Trebuchet MS"/>
                <a:cs typeface="Trebuchet MS"/>
              </a:rPr>
              <a:t>might turn  </a:t>
            </a:r>
            <a:r>
              <a:rPr dirty="0" sz="1400" spc="20" b="1" i="1">
                <a:solidFill>
                  <a:srgbClr val="231F20"/>
                </a:solidFill>
                <a:latin typeface="Trebuchet MS"/>
                <a:cs typeface="Trebuchet MS"/>
              </a:rPr>
              <a:t>out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400" spc="5" b="1" i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1400" spc="45" b="1">
                <a:solidFill>
                  <a:srgbClr val="231F20"/>
                </a:solidFill>
                <a:latin typeface="Trebuchet MS"/>
                <a:cs typeface="Trebuchet MS"/>
              </a:rPr>
              <a:t>caused </a:t>
            </a:r>
            <a:r>
              <a:rPr dirty="0" sz="1400" spc="-25" b="1" i="1">
                <a:solidFill>
                  <a:srgbClr val="231F20"/>
                </a:solidFill>
                <a:latin typeface="Trebuchet MS"/>
                <a:cs typeface="Trebuchet MS"/>
              </a:rPr>
              <a:t>by </a:t>
            </a:r>
            <a:r>
              <a:rPr dirty="0" sz="14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400" spc="-10" b="1" i="1">
                <a:solidFill>
                  <a:srgbClr val="231F20"/>
                </a:solidFill>
                <a:latin typeface="Trebuchet MS"/>
                <a:cs typeface="Trebuchet MS"/>
              </a:rPr>
              <a:t>drugs  </a:t>
            </a:r>
            <a:r>
              <a:rPr dirty="0" sz="1400" spc="10" b="1" i="1">
                <a:solidFill>
                  <a:srgbClr val="231F20"/>
                </a:solidFill>
                <a:latin typeface="Trebuchet MS"/>
                <a:cs typeface="Trebuchet MS"/>
              </a:rPr>
              <a:t>people </a:t>
            </a:r>
            <a:r>
              <a:rPr dirty="0" sz="1400" spc="-15" b="1" i="1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dirty="0" sz="1400" spc="-5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400" spc="-5" b="1" i="1">
                <a:solidFill>
                  <a:srgbClr val="231F20"/>
                </a:solidFill>
                <a:latin typeface="Trebuchet MS"/>
                <a:cs typeface="Trebuchet MS"/>
              </a:rPr>
              <a:t>taking.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8399" y="5218321"/>
            <a:ext cx="2001422" cy="2084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79425" y="456046"/>
            <a:ext cx="2448560" cy="2578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untrue.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Everyone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heal: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“neurogenesis”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“neuroplasticity”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means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growing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changing.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Friendships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love,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along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good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lifestyle,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nutrition,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outlook,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will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nurture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recover.</a:t>
            </a:r>
            <a:endParaRPr sz="1000">
              <a:latin typeface="Arial"/>
              <a:cs typeface="Arial"/>
            </a:endParaRPr>
          </a:p>
          <a:p>
            <a:pPr marL="12700" marR="168910">
              <a:lnSpc>
                <a:spcPct val="100000"/>
              </a:lnSpc>
              <a:spcBef>
                <a:spcPts val="900"/>
              </a:spcBef>
            </a:pP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may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find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goal </a:t>
            </a:r>
            <a:r>
              <a:rPr dirty="0" sz="1000" spc="4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000" spc="25" b="1" i="1">
                <a:solidFill>
                  <a:srgbClr val="231F20"/>
                </a:solidFill>
                <a:latin typeface="Trebuchet MS"/>
                <a:cs typeface="Trebuchet MS"/>
              </a:rPr>
              <a:t>going  </a:t>
            </a:r>
            <a:r>
              <a:rPr dirty="0" sz="1000" spc="40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1000" spc="20" b="1" i="1">
                <a:solidFill>
                  <a:srgbClr val="231F20"/>
                </a:solidFill>
                <a:latin typeface="Trebuchet MS"/>
                <a:cs typeface="Trebuchet MS"/>
              </a:rPr>
              <a:t>completely </a:t>
            </a:r>
            <a:r>
              <a:rPr dirty="0" sz="1000" spc="-2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1000" spc="25" b="1" i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right </a:t>
            </a:r>
            <a:r>
              <a:rPr dirty="0" sz="1000" spc="30" b="1" i="1">
                <a:solidFill>
                  <a:srgbClr val="231F20"/>
                </a:solidFill>
                <a:latin typeface="Trebuchet MS"/>
                <a:cs typeface="Trebuchet MS"/>
              </a:rPr>
              <a:t>for you 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at this time.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staying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instead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 marR="13335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continue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dosage,  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life.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Follow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judgment 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blame: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face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feelings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shame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powerless-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ness.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3098317"/>
            <a:ext cx="5943600" cy="432434"/>
          </a:xfrm>
          <a:custGeom>
            <a:avLst/>
            <a:gdLst/>
            <a:ahLst/>
            <a:cxnLst/>
            <a:rect l="l" t="t" r="r" b="b"/>
            <a:pathLst>
              <a:path w="5943600" h="432435">
                <a:moveTo>
                  <a:pt x="0" y="432282"/>
                </a:moveTo>
                <a:lnTo>
                  <a:pt x="5943600" y="432282"/>
                </a:lnTo>
                <a:lnTo>
                  <a:pt x="5943600" y="0"/>
                </a:lnTo>
                <a:lnTo>
                  <a:pt x="0" y="0"/>
                </a:lnTo>
                <a:lnTo>
                  <a:pt x="0" y="432282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500" y="3142527"/>
            <a:ext cx="47631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 b="1">
                <a:solidFill>
                  <a:srgbClr val="231F20"/>
                </a:solidFill>
                <a:latin typeface="Cambria"/>
                <a:cs typeface="Cambria"/>
              </a:rPr>
              <a:t>Why </a:t>
            </a:r>
            <a:r>
              <a:rPr dirty="0" sz="1800" spc="-70" b="1">
                <a:solidFill>
                  <a:srgbClr val="231F20"/>
                </a:solidFill>
                <a:latin typeface="Cambria"/>
                <a:cs typeface="Cambria"/>
              </a:rPr>
              <a:t>Do </a:t>
            </a:r>
            <a:r>
              <a:rPr dirty="0" sz="1800" spc="-215" b="1">
                <a:solidFill>
                  <a:srgbClr val="231F20"/>
                </a:solidFill>
                <a:latin typeface="Cambria"/>
                <a:cs typeface="Cambria"/>
              </a:rPr>
              <a:t>People </a:t>
            </a:r>
            <a:r>
              <a:rPr dirty="0" sz="1800" spc="-275" b="1">
                <a:solidFill>
                  <a:srgbClr val="231F20"/>
                </a:solidFill>
                <a:latin typeface="Cambria"/>
                <a:cs typeface="Cambria"/>
              </a:rPr>
              <a:t>Want </a:t>
            </a:r>
            <a:r>
              <a:rPr dirty="0" sz="1800" spc="-190" b="1">
                <a:solidFill>
                  <a:srgbClr val="231F20"/>
                </a:solidFill>
                <a:latin typeface="Cambria"/>
                <a:cs typeface="Cambria"/>
              </a:rPr>
              <a:t>to </a:t>
            </a:r>
            <a:r>
              <a:rPr dirty="0" sz="1800" spc="-170" b="1">
                <a:solidFill>
                  <a:srgbClr val="231F20"/>
                </a:solidFill>
                <a:latin typeface="Cambria"/>
                <a:cs typeface="Cambria"/>
              </a:rPr>
              <a:t>Stop </a:t>
            </a:r>
            <a:r>
              <a:rPr dirty="0" sz="1800" spc="-145" b="1">
                <a:solidFill>
                  <a:srgbClr val="231F20"/>
                </a:solidFill>
                <a:latin typeface="Cambria"/>
                <a:cs typeface="Cambria"/>
              </a:rPr>
              <a:t>Using </a:t>
            </a:r>
            <a:r>
              <a:rPr dirty="0" sz="1800" spc="-210" b="1">
                <a:solidFill>
                  <a:srgbClr val="231F20"/>
                </a:solidFill>
                <a:latin typeface="Cambria"/>
                <a:cs typeface="Cambria"/>
              </a:rPr>
              <a:t>Psychiatric</a:t>
            </a:r>
            <a:r>
              <a:rPr dirty="0" sz="1800" spc="-110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140" b="1">
                <a:solidFill>
                  <a:srgbClr val="231F20"/>
                </a:solidFill>
                <a:latin typeface="Cambria"/>
                <a:cs typeface="Cambria"/>
              </a:rPr>
              <a:t>Drugs?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069" y="3552934"/>
            <a:ext cx="255333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462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matter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what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always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than suffering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“untreated”</a:t>
            </a:r>
            <a:r>
              <a:rPr dirty="0" sz="1000" spc="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mental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disorders.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claim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disorders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“kindling”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effect,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early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best,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“neuroprotective.”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theories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remain  unproven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--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though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ongoing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out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certainly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cumulative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stresses.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spread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fears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unfairly: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while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7738" y="3552934"/>
            <a:ext cx="260096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key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recover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drugs.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lives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better without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them.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different,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deal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“psychotic”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successfully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without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medication.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Diverse,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non-western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cultures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often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respond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understand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experiences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differently,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seeing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spiritual.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personal decision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relate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madness.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98038" y="508000"/>
            <a:ext cx="2845562" cy="2363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0696" y="5769508"/>
            <a:ext cx="2301544" cy="1774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75657"/>
            <a:ext cx="43281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80"/>
              <a:t>Staying </a:t>
            </a:r>
            <a:r>
              <a:rPr dirty="0" sz="1800" spc="-195"/>
              <a:t>on </a:t>
            </a:r>
            <a:r>
              <a:rPr dirty="0" sz="1800" spc="-210"/>
              <a:t>Psychiatric</a:t>
            </a:r>
            <a:r>
              <a:rPr dirty="0" sz="1800" spc="-25"/>
              <a:t> </a:t>
            </a:r>
            <a:r>
              <a:rPr dirty="0" sz="1800" spc="-155"/>
              <a:t>Drugs </a:t>
            </a:r>
            <a:r>
              <a:rPr dirty="0" sz="1800" spc="-245"/>
              <a:t>and </a:t>
            </a:r>
            <a:r>
              <a:rPr dirty="0" sz="1800" spc="-204"/>
              <a:t>Harm</a:t>
            </a:r>
            <a:r>
              <a:rPr dirty="0" sz="1800" spc="-200"/>
              <a:t> </a:t>
            </a:r>
            <a:r>
              <a:rPr dirty="0" sz="1800" spc="-190"/>
              <a:t>Reduction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457200" y="678296"/>
            <a:ext cx="5473700" cy="690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8740">
              <a:lnSpc>
                <a:spcPct val="100000"/>
              </a:lnSpc>
              <a:spcBef>
                <a:spcPts val="100"/>
              </a:spcBef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given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degree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facing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obstacles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workable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continue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 </a:t>
            </a:r>
            <a:r>
              <a:rPr dirty="0" sz="900" spc="30" b="1" i="1">
                <a:solidFill>
                  <a:srgbClr val="231F20"/>
                </a:solidFill>
                <a:latin typeface="Trebuchet MS"/>
                <a:cs typeface="Trebuchet MS"/>
              </a:rPr>
              <a:t>Don’t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feel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judged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making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best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decision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can. 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have the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right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what works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best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you,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it’s like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live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idea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quality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minimize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associated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dirty="0" sz="1000" spc="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taking:</a:t>
            </a:r>
            <a:endParaRPr sz="1000">
              <a:latin typeface="Arial"/>
              <a:cs typeface="Arial"/>
            </a:endParaRPr>
          </a:p>
          <a:p>
            <a:pPr marL="412750" marR="520065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412750" algn="l"/>
              </a:tabLst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drug.Take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active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interest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overall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alternative  treatments,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wellness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tools.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Finding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sources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self-care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eventually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</a:t>
            </a:r>
            <a:endParaRPr sz="1000">
              <a:latin typeface="Arial"/>
              <a:cs typeface="Arial"/>
            </a:endParaRPr>
          </a:p>
          <a:p>
            <a:pPr marL="412750" marR="54102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healthcare,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communication 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Get support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trusted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family.</a:t>
            </a:r>
            <a:endParaRPr sz="1000">
              <a:latin typeface="Arial"/>
              <a:cs typeface="Arial"/>
            </a:endParaRPr>
          </a:p>
          <a:p>
            <a:pPr marL="412750" marR="696595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prescriptions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refills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missing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add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stress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miss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dose,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double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up.</a:t>
            </a:r>
            <a:endParaRPr sz="1000">
              <a:latin typeface="Arial"/>
              <a:cs typeface="Arial"/>
            </a:endParaRPr>
          </a:p>
          <a:p>
            <a:pPr marL="412750" marR="428625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Watch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interactions.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combining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beware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mixing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recreational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alcohol.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Grapefruit,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Johns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Wort,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herbs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supplements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meds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reactions.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Research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</a:t>
            </a:r>
            <a:endParaRPr sz="1000">
              <a:latin typeface="Arial"/>
              <a:cs typeface="Arial"/>
            </a:endParaRPr>
          </a:p>
          <a:p>
            <a:pPr marL="412750" marR="907415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guidance.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yourself,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connect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who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you.</a:t>
            </a:r>
            <a:endParaRPr sz="1000">
              <a:latin typeface="Arial"/>
              <a:cs typeface="Arial"/>
            </a:endParaRPr>
          </a:p>
          <a:p>
            <a:pPr marL="412750" marR="54102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variety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sources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nutrition,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herbs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supplements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endParaRPr sz="1000">
              <a:latin typeface="Arial"/>
              <a:cs typeface="Arial"/>
            </a:endParaRPr>
          </a:p>
          <a:p>
            <a:pPr marL="412750" marR="574675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exploring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lowering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dosage, even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intend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completely.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Remember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endParaRPr sz="1000">
              <a:latin typeface="Arial"/>
              <a:cs typeface="Arial"/>
            </a:endParaRPr>
          </a:p>
          <a:p>
            <a:pPr marL="412750" marR="47752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extremely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small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dose,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lower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recommended,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effective,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fewer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risks.</a:t>
            </a:r>
            <a:endParaRPr sz="1000">
              <a:latin typeface="Arial"/>
              <a:cs typeface="Arial"/>
            </a:endParaRPr>
          </a:p>
          <a:p>
            <a:pPr marL="412750" marR="461009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essentials,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understanding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ones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carry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greatest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Stick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temporary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can.</a:t>
            </a:r>
            <a:endParaRPr sz="1000">
              <a:latin typeface="Arial"/>
              <a:cs typeface="Arial"/>
            </a:endParaRPr>
          </a:p>
          <a:p>
            <a:pPr marL="412750" marR="44069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Test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regularly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monitor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reactions,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baselines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done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Tests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include: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thyroid,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electrolytes,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glucose,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level,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bone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density,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pressure,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liver,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ECG,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kidney,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cognition,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prolactin,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screening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endParaRPr sz="1000">
              <a:latin typeface="Arial"/>
              <a:cs typeface="Arial"/>
            </a:endParaRPr>
          </a:p>
          <a:p>
            <a:pPr marL="412750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best,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tests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reveal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early.</a:t>
            </a:r>
            <a:endParaRPr sz="1000">
              <a:latin typeface="Arial"/>
              <a:cs typeface="Arial"/>
            </a:endParaRPr>
          </a:p>
          <a:p>
            <a:pPr marL="412750" marR="178943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Anti-psychotics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suggests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“drug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holidays”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day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two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toxicity.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Remember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different.</a:t>
            </a:r>
            <a:endParaRPr sz="1000">
              <a:latin typeface="Arial"/>
              <a:cs typeface="Arial"/>
            </a:endParaRPr>
          </a:p>
          <a:p>
            <a:pPr marL="412750" marR="2241550" indent="-114300">
              <a:lnSpc>
                <a:spcPct val="100000"/>
              </a:lnSpc>
              <a:spcBef>
                <a:spcPts val="720"/>
              </a:spcBef>
              <a:buChar char="•"/>
              <a:tabLst>
                <a:tab pos="412750" algn="l"/>
              </a:tabLst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Explore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relationship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Draw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picture,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role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play,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voice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message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dialogue.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state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gives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you?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achieve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energy</a:t>
            </a:r>
            <a:r>
              <a:rPr dirty="0" sz="1000" spc="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state?</a:t>
            </a:r>
            <a:endParaRPr sz="1000">
              <a:latin typeface="Arial"/>
              <a:cs typeface="Arial"/>
            </a:endParaRPr>
          </a:p>
          <a:p>
            <a:pPr algn="r" marR="5080">
              <a:lnSpc>
                <a:spcPts val="919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27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7046" y="1347240"/>
            <a:ext cx="2607310" cy="7239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204"/>
              <a:t>Harm </a:t>
            </a:r>
            <a:r>
              <a:rPr dirty="0" sz="1800" spc="-190"/>
              <a:t>Reduction </a:t>
            </a:r>
            <a:r>
              <a:rPr dirty="0" sz="1800" spc="-160"/>
              <a:t>Guide </a:t>
            </a:r>
            <a:r>
              <a:rPr dirty="0" sz="1800" spc="-190"/>
              <a:t>to  </a:t>
            </a:r>
            <a:r>
              <a:rPr dirty="0" sz="1800" spc="-140"/>
              <a:t>Coming </a:t>
            </a:r>
            <a:r>
              <a:rPr dirty="0" sz="1800" spc="-70"/>
              <a:t>Off </a:t>
            </a:r>
            <a:r>
              <a:rPr dirty="0" sz="1800" spc="-210"/>
              <a:t>Psychiatric</a:t>
            </a:r>
            <a:r>
              <a:rPr dirty="0" sz="1800" spc="-55"/>
              <a:t> </a:t>
            </a:r>
            <a:r>
              <a:rPr dirty="0" sz="1800" spc="-155"/>
              <a:t>Drugs</a:t>
            </a:r>
            <a:endParaRPr sz="1800"/>
          </a:p>
          <a:p>
            <a:pPr algn="ctr">
              <a:lnSpc>
                <a:spcPts val="1180"/>
              </a:lnSpc>
            </a:pPr>
            <a:r>
              <a:rPr dirty="0" sz="1100" spc="-114"/>
              <a:t>Second </a:t>
            </a:r>
            <a:r>
              <a:rPr dirty="0" sz="1100" spc="-60"/>
              <a:t> </a:t>
            </a:r>
            <a:r>
              <a:rPr dirty="0" sz="1100" spc="-100"/>
              <a:t>Edition</a:t>
            </a:r>
            <a:endParaRPr sz="1100"/>
          </a:p>
        </p:txBody>
      </p:sp>
      <p:sp>
        <p:nvSpPr>
          <p:cNvPr id="3" name="object 3"/>
          <p:cNvSpPr txBox="1"/>
          <p:nvPr/>
        </p:nvSpPr>
        <p:spPr>
          <a:xfrm>
            <a:off x="1710122" y="6254520"/>
            <a:ext cx="29806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125">
                <a:solidFill>
                  <a:srgbClr val="231F20"/>
                </a:solidFill>
                <a:latin typeface="Cambria"/>
                <a:cs typeface="Cambria"/>
              </a:rPr>
              <a:t>Written </a:t>
            </a:r>
            <a:r>
              <a:rPr dirty="0" sz="1200" spc="-105">
                <a:solidFill>
                  <a:srgbClr val="231F20"/>
                </a:solidFill>
                <a:latin typeface="Cambria"/>
                <a:cs typeface="Cambria"/>
              </a:rPr>
              <a:t>by </a:t>
            </a:r>
            <a:r>
              <a:rPr dirty="0" sz="1200" spc="-70">
                <a:solidFill>
                  <a:srgbClr val="231F20"/>
                </a:solidFill>
                <a:latin typeface="Cambria"/>
                <a:cs typeface="Cambria"/>
              </a:rPr>
              <a:t>Will</a:t>
            </a:r>
            <a:r>
              <a:rPr dirty="0" sz="1200" spc="3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200" spc="-60">
                <a:solidFill>
                  <a:srgbClr val="231F20"/>
                </a:solidFill>
                <a:latin typeface="Cambria"/>
                <a:cs typeface="Cambria"/>
              </a:rPr>
              <a:t>Hall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dirty="0" sz="1200" spc="-100">
                <a:solidFill>
                  <a:srgbClr val="231F20"/>
                </a:solidFill>
                <a:latin typeface="Cambria"/>
                <a:cs typeface="Cambria"/>
              </a:rPr>
              <a:t>Published </a:t>
            </a:r>
            <a:r>
              <a:rPr dirty="0" sz="1200" spc="-105">
                <a:solidFill>
                  <a:srgbClr val="231F20"/>
                </a:solidFill>
                <a:latin typeface="Cambria"/>
                <a:cs typeface="Cambria"/>
              </a:rPr>
              <a:t>by </a:t>
            </a:r>
            <a:r>
              <a:rPr dirty="0" sz="1200" spc="-85">
                <a:solidFill>
                  <a:srgbClr val="231F20"/>
                </a:solidFill>
                <a:latin typeface="Cambria"/>
                <a:cs typeface="Cambria"/>
              </a:rPr>
              <a:t>The </a:t>
            </a:r>
            <a:r>
              <a:rPr dirty="0" sz="1200" spc="-100">
                <a:solidFill>
                  <a:srgbClr val="231F20"/>
                </a:solidFill>
                <a:latin typeface="Cambria"/>
                <a:cs typeface="Cambria"/>
              </a:rPr>
              <a:t>Icarus Project </a:t>
            </a:r>
            <a:r>
              <a:rPr dirty="0" sz="1200" spc="-120">
                <a:solidFill>
                  <a:srgbClr val="231F20"/>
                </a:solidFill>
                <a:latin typeface="Cambria"/>
                <a:cs typeface="Cambria"/>
              </a:rPr>
              <a:t>and </a:t>
            </a:r>
            <a:r>
              <a:rPr dirty="0" sz="1200" spc="-114">
                <a:solidFill>
                  <a:srgbClr val="231F20"/>
                </a:solidFill>
                <a:latin typeface="Cambria"/>
                <a:cs typeface="Cambria"/>
              </a:rPr>
              <a:t>Freedom</a:t>
            </a:r>
            <a:r>
              <a:rPr dirty="0" sz="1200" spc="-6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200" spc="-95">
                <a:solidFill>
                  <a:srgbClr val="231F20"/>
                </a:solidFill>
                <a:latin typeface="Cambria"/>
                <a:cs typeface="Cambria"/>
              </a:rPr>
              <a:t>Center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82852" y="2386596"/>
            <a:ext cx="3511295" cy="3681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775" y="234093"/>
            <a:ext cx="5940425" cy="7068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75601" y="759142"/>
            <a:ext cx="4850130" cy="6155055"/>
          </a:xfrm>
          <a:custGeom>
            <a:avLst/>
            <a:gdLst/>
            <a:ahLst/>
            <a:cxnLst/>
            <a:rect l="l" t="t" r="r" b="b"/>
            <a:pathLst>
              <a:path w="4850130" h="6155055">
                <a:moveTo>
                  <a:pt x="0" y="6154737"/>
                </a:moveTo>
                <a:lnTo>
                  <a:pt x="4849583" y="6154737"/>
                </a:lnTo>
                <a:lnTo>
                  <a:pt x="4849583" y="0"/>
                </a:lnTo>
                <a:lnTo>
                  <a:pt x="0" y="0"/>
                </a:lnTo>
                <a:lnTo>
                  <a:pt x="0" y="6154737"/>
                </a:lnTo>
                <a:close/>
              </a:path>
            </a:pathLst>
          </a:custGeom>
          <a:solidFill>
            <a:srgbClr val="FFFFFF">
              <a:alpha val="8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34356" y="836402"/>
            <a:ext cx="4502785" cy="5892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600" spc="-10" b="1">
                <a:solidFill>
                  <a:srgbClr val="231F20"/>
                </a:solidFill>
                <a:latin typeface="Cambria"/>
                <a:cs typeface="Cambria"/>
              </a:rPr>
              <a:t>I </a:t>
            </a:r>
            <a:r>
              <a:rPr dirty="0" sz="1600" spc="-245" b="1">
                <a:solidFill>
                  <a:srgbClr val="231F20"/>
                </a:solidFill>
                <a:latin typeface="Cambria"/>
                <a:cs typeface="Cambria"/>
              </a:rPr>
              <a:t>Want </a:t>
            </a:r>
            <a:r>
              <a:rPr dirty="0" sz="1600" spc="-170" b="1">
                <a:solidFill>
                  <a:srgbClr val="231F20"/>
                </a:solidFill>
                <a:latin typeface="Cambria"/>
                <a:cs typeface="Cambria"/>
              </a:rPr>
              <a:t>to </a:t>
            </a:r>
            <a:r>
              <a:rPr dirty="0" sz="1600" spc="-135" b="1">
                <a:solidFill>
                  <a:srgbClr val="231F20"/>
                </a:solidFill>
                <a:latin typeface="Cambria"/>
                <a:cs typeface="Cambria"/>
              </a:rPr>
              <a:t>Come </a:t>
            </a:r>
            <a:r>
              <a:rPr dirty="0" sz="1600" spc="-60" b="1">
                <a:solidFill>
                  <a:srgbClr val="231F20"/>
                </a:solidFill>
                <a:latin typeface="Cambria"/>
                <a:cs typeface="Cambria"/>
              </a:rPr>
              <a:t>Off </a:t>
            </a:r>
            <a:r>
              <a:rPr dirty="0" sz="1600" spc="-114" b="1">
                <a:solidFill>
                  <a:srgbClr val="231F20"/>
                </a:solidFill>
                <a:latin typeface="Cambria"/>
                <a:cs typeface="Cambria"/>
              </a:rPr>
              <a:t>My </a:t>
            </a:r>
            <a:r>
              <a:rPr dirty="0" sz="1600" spc="-185" b="1">
                <a:solidFill>
                  <a:srgbClr val="231F20"/>
                </a:solidFill>
                <a:latin typeface="Cambria"/>
                <a:cs typeface="Cambria"/>
              </a:rPr>
              <a:t>Psychiatric</a:t>
            </a:r>
            <a:r>
              <a:rPr dirty="0" sz="1600" spc="-140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600" spc="-125" b="1">
                <a:solidFill>
                  <a:srgbClr val="231F20"/>
                </a:solidFill>
                <a:latin typeface="Cambria"/>
                <a:cs typeface="Cambria"/>
              </a:rPr>
              <a:t>Drugs,</a:t>
            </a:r>
            <a:endParaRPr sz="16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600" spc="-170" b="1">
                <a:solidFill>
                  <a:srgbClr val="231F20"/>
                </a:solidFill>
                <a:latin typeface="Cambria"/>
                <a:cs typeface="Cambria"/>
              </a:rPr>
              <a:t>But </a:t>
            </a:r>
            <a:r>
              <a:rPr dirty="0" sz="1600" spc="-114" b="1">
                <a:solidFill>
                  <a:srgbClr val="231F20"/>
                </a:solidFill>
                <a:latin typeface="Cambria"/>
                <a:cs typeface="Cambria"/>
              </a:rPr>
              <a:t>My </a:t>
            </a:r>
            <a:r>
              <a:rPr dirty="0" sz="1600" spc="-140" b="1">
                <a:solidFill>
                  <a:srgbClr val="231F20"/>
                </a:solidFill>
                <a:latin typeface="Cambria"/>
                <a:cs typeface="Cambria"/>
              </a:rPr>
              <a:t>Doctor </a:t>
            </a:r>
            <a:r>
              <a:rPr dirty="0" sz="1600" spc="-185" b="1">
                <a:solidFill>
                  <a:srgbClr val="231F20"/>
                </a:solidFill>
                <a:latin typeface="Cambria"/>
                <a:cs typeface="Cambria"/>
              </a:rPr>
              <a:t>Won’t  </a:t>
            </a:r>
            <a:r>
              <a:rPr dirty="0" sz="1600" spc="-125" b="1">
                <a:solidFill>
                  <a:srgbClr val="231F20"/>
                </a:solidFill>
                <a:latin typeface="Cambria"/>
                <a:cs typeface="Cambria"/>
              </a:rPr>
              <a:t>Let </a:t>
            </a:r>
            <a:r>
              <a:rPr dirty="0" sz="1600" spc="-140" b="1">
                <a:solidFill>
                  <a:srgbClr val="231F20"/>
                </a:solidFill>
                <a:latin typeface="Cambria"/>
                <a:cs typeface="Cambria"/>
              </a:rPr>
              <a:t>Me. </a:t>
            </a:r>
            <a:r>
              <a:rPr dirty="0" sz="1600" spc="-204" b="1">
                <a:solidFill>
                  <a:srgbClr val="231F20"/>
                </a:solidFill>
                <a:latin typeface="Cambria"/>
                <a:cs typeface="Cambria"/>
              </a:rPr>
              <a:t>What </a:t>
            </a:r>
            <a:r>
              <a:rPr dirty="0" sz="1600" spc="-165" b="1">
                <a:solidFill>
                  <a:srgbClr val="231F20"/>
                </a:solidFill>
                <a:latin typeface="Cambria"/>
                <a:cs typeface="Cambria"/>
              </a:rPr>
              <a:t>Should </a:t>
            </a:r>
            <a:r>
              <a:rPr dirty="0" sz="1600" spc="-10" b="1">
                <a:solidFill>
                  <a:srgbClr val="231F20"/>
                </a:solidFill>
                <a:latin typeface="Cambria"/>
                <a:cs typeface="Cambria"/>
              </a:rPr>
              <a:t>I</a:t>
            </a:r>
            <a:r>
              <a:rPr dirty="0" sz="1600" spc="-75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600" spc="-55" b="1">
                <a:solidFill>
                  <a:srgbClr val="231F20"/>
                </a:solidFill>
                <a:latin typeface="Cambria"/>
                <a:cs typeface="Cambria"/>
              </a:rPr>
              <a:t>Do?</a:t>
            </a:r>
            <a:endParaRPr sz="16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1080"/>
              </a:spcBef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prescribers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controlling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attitude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decision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explore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drugs.They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hold 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fear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hospitalization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over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danger.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see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custodians,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whatever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happens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responsibility.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who’ve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successfully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recovered,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encountered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abrupt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assume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62230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prescriber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doesn’t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your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goals,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explain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reasons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detail.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they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carefully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sense,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reevaluate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plan.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express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yourself,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someone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position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authority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member,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therapist,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practitioner.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Present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perspective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clearly.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Explain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understand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describe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preparing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carefully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good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plan.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copy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Guide,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educate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behind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decision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succeed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Remind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prescriber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job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help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yourself,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run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areas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medicine today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becoming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empowered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consumers,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up!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inform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ahead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anyway: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cooperate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approve.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prescriber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unsupportive, consider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switching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one.You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practitioner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nurse,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naturopath,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acupuncturist.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informing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counselor.This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isn’t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best,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understandable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circumstances,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benefits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jeopardy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considered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“noncompliant.”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Weigh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carefully.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57150">
              <a:lnSpc>
                <a:spcPct val="100000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leading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UK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charity MIND,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study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found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“People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who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came </a:t>
            </a:r>
            <a:r>
              <a:rPr dirty="0" sz="900" spc="30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their drugs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against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their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doctor’s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advice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were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as 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likely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succeed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those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whose doctors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agreed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they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should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come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off.”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result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finding,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realized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controlling,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changed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official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policy: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recommends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attempt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their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doctor’s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approval.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usuallly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best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try 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collaborate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prescribers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when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possible.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778557"/>
            <a:ext cx="2632710" cy="1758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6045">
              <a:lnSpc>
                <a:spcPct val="100000"/>
              </a:lnSpc>
              <a:spcBef>
                <a:spcPts val="100"/>
              </a:spcBef>
            </a:pP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Everyone is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different, and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there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no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cookie-cutter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or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standard </a:t>
            </a:r>
            <a:r>
              <a:rPr dirty="0" sz="1000" spc="-85" i="1">
                <a:solidFill>
                  <a:srgbClr val="231F20"/>
                </a:solidFill>
                <a:latin typeface="Calibri"/>
                <a:cs typeface="Calibri"/>
              </a:rPr>
              <a:t>way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withdraw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any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psychiatric</a:t>
            </a:r>
            <a:r>
              <a:rPr dirty="0" sz="1000" spc="13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drug.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step-by-step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helpful.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intended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shaped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suit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needs.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observant: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follow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heart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saying,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look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advice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you.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Finally,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record 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reduced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happened,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study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teach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2658283"/>
            <a:ext cx="2652395" cy="158750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130175">
              <a:lnSpc>
                <a:spcPts val="1400"/>
              </a:lnSpc>
              <a:spcBef>
                <a:spcPts val="380"/>
              </a:spcBef>
            </a:pPr>
            <a:r>
              <a:rPr dirty="0" sz="1400" spc="11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dirty="0" sz="1400" spc="145">
                <a:solidFill>
                  <a:srgbClr val="231F20"/>
                </a:solidFill>
                <a:latin typeface="Calibri"/>
                <a:cs typeface="Calibri"/>
              </a:rPr>
              <a:t>Information </a:t>
            </a: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About</a:t>
            </a:r>
            <a:r>
              <a:rPr dirty="0" sz="1400" spc="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Your  </a:t>
            </a: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Drugs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400" spc="-3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65">
                <a:solidFill>
                  <a:srgbClr val="231F20"/>
                </a:solidFill>
                <a:latin typeface="Calibri"/>
                <a:cs typeface="Calibri"/>
              </a:rPr>
              <a:t>Withdrawal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20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Prepare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 withdrawing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drug.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Read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mainstream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sources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alternative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sources,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Meet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discuss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others.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List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getting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proper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tests.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Additional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resources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listed 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dirty="0" sz="1000" spc="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guide.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379388"/>
            <a:ext cx="2650490" cy="2927350"/>
          </a:xfrm>
          <a:prstGeom prst="rect">
            <a:avLst/>
          </a:prstGeom>
        </p:spPr>
        <p:txBody>
          <a:bodyPr wrap="square" lIns="0" tIns="11366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1400" spc="55">
                <a:solidFill>
                  <a:srgbClr val="231F20"/>
                </a:solidFill>
                <a:latin typeface="Calibri"/>
                <a:cs typeface="Calibri"/>
              </a:rPr>
              <a:t>CONSIDER </a:t>
            </a:r>
            <a:r>
              <a:rPr dirty="0" sz="1400" spc="15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80">
                <a:solidFill>
                  <a:srgbClr val="231F20"/>
                </a:solidFill>
                <a:latin typeface="Calibri"/>
                <a:cs typeface="Calibri"/>
              </a:rPr>
              <a:t>Timing</a:t>
            </a:r>
            <a:endParaRPr sz="1400">
              <a:latin typeface="Calibri"/>
              <a:cs typeface="Calibri"/>
            </a:endParaRPr>
          </a:p>
          <a:p>
            <a:pPr marL="12700" marR="59690">
              <a:lnSpc>
                <a:spcPct val="100000"/>
              </a:lnSpc>
              <a:spcBef>
                <a:spcPts val="57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off?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bad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time?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timing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important.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usually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wait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until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place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first,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instead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unprepared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(though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difficult).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Remember,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long-term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process, so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prepare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major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likely 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solution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itself,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beginning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 learning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challenges.</a:t>
            </a:r>
            <a:endParaRPr sz="1000">
              <a:latin typeface="Arial"/>
              <a:cs typeface="Arial"/>
            </a:endParaRPr>
          </a:p>
          <a:p>
            <a:pPr marL="127000" marR="12446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stability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housing,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relationships,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schedule?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Would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first?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58742" y="867017"/>
            <a:ext cx="1883663" cy="279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354572"/>
            <a:ext cx="252095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0"/>
              <a:t>Before You </a:t>
            </a:r>
            <a:r>
              <a:rPr dirty="0" sz="1800" spc="-215"/>
              <a:t>Start </a:t>
            </a:r>
            <a:r>
              <a:rPr dirty="0" sz="1800" spc="-140"/>
              <a:t>Coming</a:t>
            </a:r>
            <a:r>
              <a:rPr dirty="0" sz="1800" spc="-75"/>
              <a:t> </a:t>
            </a:r>
            <a:r>
              <a:rPr dirty="0" sz="1800" spc="-70"/>
              <a:t>Off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3257550" y="3849416"/>
            <a:ext cx="2679065" cy="3729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0" marR="34925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putting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big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issues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attention?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worrisome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should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prioritize?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Settling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matters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feel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control.</a:t>
            </a:r>
            <a:endParaRPr sz="1000">
              <a:latin typeface="Arial"/>
              <a:cs typeface="Arial"/>
            </a:endParaRPr>
          </a:p>
          <a:p>
            <a:pPr marL="127000" marR="3937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Did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hospital,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recently 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crisis?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problem?</a:t>
            </a:r>
            <a:endParaRPr sz="1000">
              <a:latin typeface="Arial"/>
              <a:cs typeface="Arial"/>
            </a:endParaRPr>
          </a:p>
          <a:p>
            <a:pPr marL="127000" marR="13335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anniversaries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year?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weather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darkness?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Anticipate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months where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difficulty.</a:t>
            </a:r>
            <a:endParaRPr sz="1000">
              <a:latin typeface="Arial"/>
              <a:cs typeface="Arial"/>
            </a:endParaRPr>
          </a:p>
          <a:p>
            <a:pPr marL="127000" marR="22225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notice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worsening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“stuck”?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stable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capable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facing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emotions?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might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times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prepare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come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off.</a:t>
            </a:r>
            <a:endParaRPr sz="1000">
              <a:latin typeface="Arial"/>
              <a:cs typeface="Arial"/>
            </a:endParaRPr>
          </a:p>
          <a:p>
            <a:pPr marL="127000" marR="508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stressors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past.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present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today?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anticipate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future?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address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reduction.</a:t>
            </a:r>
            <a:endParaRPr sz="1000">
              <a:latin typeface="Arial"/>
              <a:cs typeface="Arial"/>
            </a:endParaRPr>
          </a:p>
          <a:p>
            <a:pPr algn="r" marR="10160">
              <a:lnSpc>
                <a:spcPct val="100000"/>
              </a:lnSpc>
              <a:spcBef>
                <a:spcPts val="25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29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00996"/>
            <a:ext cx="2683510" cy="422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cultivate</a:t>
            </a:r>
            <a:r>
              <a:rPr dirty="0" sz="140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75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endParaRPr sz="1400">
              <a:latin typeface="Calibri"/>
              <a:cs typeface="Calibri"/>
            </a:endParaRPr>
          </a:p>
          <a:p>
            <a:pPr marL="127000" marR="53340" indent="-114300">
              <a:lnSpc>
                <a:spcPct val="100000"/>
              </a:lnSpc>
              <a:spcBef>
                <a:spcPts val="770"/>
              </a:spcBef>
              <a:buChar char="•"/>
              <a:tabLst>
                <a:tab pos="127000" algn="l"/>
              </a:tabLst>
            </a:pPr>
            <a:r>
              <a:rPr dirty="0" sz="1000" spc="70" b="1">
                <a:solidFill>
                  <a:srgbClr val="231F20"/>
                </a:solidFill>
                <a:latin typeface="Trebuchet MS"/>
                <a:cs typeface="Trebuchet MS"/>
              </a:rPr>
              <a:t>Get </a:t>
            </a:r>
            <a:r>
              <a:rPr dirty="0" sz="1000" spc="25" b="1">
                <a:solidFill>
                  <a:srgbClr val="231F20"/>
                </a:solidFill>
                <a:latin typeface="Trebuchet MS"/>
                <a:cs typeface="Trebuchet MS"/>
              </a:rPr>
              <a:t>help </a:t>
            </a:r>
            <a:r>
              <a:rPr dirty="0" sz="100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1000" spc="55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1000" spc="-5" b="1">
                <a:solidFill>
                  <a:srgbClr val="231F20"/>
                </a:solidFill>
                <a:latin typeface="Trebuchet MS"/>
                <a:cs typeface="Trebuchet MS"/>
              </a:rPr>
              <a:t>can.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Develop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collaborative  relationship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prescriber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possible,</a:t>
            </a:r>
            <a:endParaRPr sz="1000">
              <a:latin typeface="Arial"/>
              <a:cs typeface="Arial"/>
            </a:endParaRPr>
          </a:p>
          <a:p>
            <a:pPr marL="127000" marR="76835">
              <a:lnSpc>
                <a:spcPct val="100000"/>
              </a:lnSpc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discuss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family,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developing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plan.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Explain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strong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rough,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 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necessarily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mean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“relapse”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call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stay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get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Lacking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necessarily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obstacle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–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done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supportive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community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crucial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part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everyone’s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wellness.</a:t>
            </a:r>
            <a:endParaRPr sz="1000">
              <a:latin typeface="Arial"/>
              <a:cs typeface="Arial"/>
            </a:endParaRPr>
          </a:p>
          <a:p>
            <a:pPr marL="127000" marR="508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50" b="1">
                <a:solidFill>
                  <a:srgbClr val="231F20"/>
                </a:solidFill>
                <a:latin typeface="Trebuchet MS"/>
                <a:cs typeface="Trebuchet MS"/>
              </a:rPr>
              <a:t>List </a:t>
            </a:r>
            <a:r>
              <a:rPr dirty="0" sz="1000" spc="55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1000" spc="35" b="1">
                <a:solidFill>
                  <a:srgbClr val="231F20"/>
                </a:solidFill>
                <a:latin typeface="Trebuchet MS"/>
                <a:cs typeface="Trebuchet MS"/>
              </a:rPr>
              <a:t>triggers </a:t>
            </a:r>
            <a:r>
              <a:rPr dirty="0" sz="1000" spc="4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000" spc="40" b="1">
                <a:solidFill>
                  <a:srgbClr val="231F20"/>
                </a:solidFill>
                <a:latin typeface="Trebuchet MS"/>
                <a:cs typeface="Trebuchet MS"/>
              </a:rPr>
              <a:t>warning </a:t>
            </a:r>
            <a:r>
              <a:rPr dirty="0" sz="1000" spc="20" b="1">
                <a:solidFill>
                  <a:srgbClr val="231F20"/>
                </a:solidFill>
                <a:latin typeface="Trebuchet MS"/>
                <a:cs typeface="Trebuchet MS"/>
              </a:rPr>
              <a:t>signs.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heading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towards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crisis,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do?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Sleep,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isolation,  strong emotions,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show  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extra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wellness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support.</a:t>
            </a:r>
            <a:endParaRPr sz="1000">
              <a:latin typeface="Arial"/>
              <a:cs typeface="Arial"/>
            </a:endParaRPr>
          </a:p>
          <a:p>
            <a:pPr marL="127000" marR="762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45" b="1">
                <a:solidFill>
                  <a:srgbClr val="231F20"/>
                </a:solidFill>
                <a:latin typeface="Trebuchet MS"/>
                <a:cs typeface="Trebuchet MS"/>
              </a:rPr>
              <a:t>Create </a:t>
            </a:r>
            <a:r>
              <a:rPr dirty="0" sz="1000" spc="3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1000" spc="70" b="1">
                <a:solidFill>
                  <a:srgbClr val="231F20"/>
                </a:solidFill>
                <a:latin typeface="Trebuchet MS"/>
                <a:cs typeface="Trebuchet MS"/>
              </a:rPr>
              <a:t>“Mad Map” </a:t>
            </a:r>
            <a:r>
              <a:rPr dirty="0" sz="1000" spc="65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1000" spc="25" b="1">
                <a:solidFill>
                  <a:srgbClr val="231F20"/>
                </a:solidFill>
                <a:latin typeface="Trebuchet MS"/>
                <a:cs typeface="Trebuchet MS"/>
              </a:rPr>
              <a:t>“advance  </a:t>
            </a:r>
            <a:r>
              <a:rPr dirty="0" sz="1000" spc="10" b="1">
                <a:solidFill>
                  <a:srgbClr val="231F20"/>
                </a:solidFill>
                <a:latin typeface="Trebuchet MS"/>
                <a:cs typeface="Trebuchet MS"/>
              </a:rPr>
              <a:t>directive,”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tells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trouble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communicating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yourself.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instructions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contact,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0575" y="416969"/>
            <a:ext cx="2670175" cy="410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0" marR="22860">
              <a:lnSpc>
                <a:spcPct val="100000"/>
              </a:lnSpc>
              <a:spcBef>
                <a:spcPts val="10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preferences.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Hospitals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professionals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look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advance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directive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guidance,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eventually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legally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enforceable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will.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Remember,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hospital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step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larger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process,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sign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failure.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Check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National Resource 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Center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Psychiatric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Advance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Directives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  <a:hlinkClick r:id="rId2"/>
              </a:rPr>
              <a:t>www.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nrc-pad.org.</a:t>
            </a:r>
            <a:endParaRPr sz="1000">
              <a:latin typeface="Arial"/>
              <a:cs typeface="Arial"/>
            </a:endParaRPr>
          </a:p>
          <a:p>
            <a:pPr marL="127000" marR="508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1000" spc="70" b="1">
                <a:solidFill>
                  <a:srgbClr val="231F20"/>
                </a:solidFill>
                <a:latin typeface="Trebuchet MS"/>
                <a:cs typeface="Trebuchet MS"/>
              </a:rPr>
              <a:t>Get </a:t>
            </a:r>
            <a:r>
              <a:rPr dirty="0" sz="1000" spc="35" b="1">
                <a:solidFill>
                  <a:srgbClr val="231F20"/>
                </a:solidFill>
                <a:latin typeface="Trebuchet MS"/>
                <a:cs typeface="Trebuchet MS"/>
              </a:rPr>
              <a:t>a comprehensive </a:t>
            </a:r>
            <a:r>
              <a:rPr dirty="0" sz="1000" spc="30" b="1">
                <a:solidFill>
                  <a:srgbClr val="231F20"/>
                </a:solidFill>
                <a:latin typeface="Trebuchet MS"/>
                <a:cs typeface="Trebuchet MS"/>
              </a:rPr>
              <a:t>health </a:t>
            </a:r>
            <a:r>
              <a:rPr dirty="0" sz="1000" spc="35" b="1">
                <a:solidFill>
                  <a:srgbClr val="231F20"/>
                </a:solidFill>
                <a:latin typeface="Trebuchet MS"/>
                <a:cs typeface="Trebuchet MS"/>
              </a:rPr>
              <a:t>evaluation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practitioner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thoroughly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assess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well-being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restorative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preventive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health. </a:t>
            </a:r>
            <a:r>
              <a:rPr dirty="0" sz="900" spc="50" b="1" i="1">
                <a:solidFill>
                  <a:srgbClr val="231F20"/>
                </a:solidFill>
                <a:latin typeface="Trebuchet MS"/>
                <a:cs typeface="Trebuchet MS"/>
              </a:rPr>
              <a:t>Many</a:t>
            </a:r>
            <a:r>
              <a:rPr dirty="0" sz="900" spc="-5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people</a:t>
            </a:r>
            <a:endParaRPr sz="900">
              <a:latin typeface="Trebuchet MS"/>
              <a:cs typeface="Trebuchet MS"/>
            </a:endParaRPr>
          </a:p>
          <a:p>
            <a:pPr marL="127000" marR="22860">
              <a:lnSpc>
                <a:spcPct val="100200"/>
              </a:lnSpc>
              <a:spcBef>
                <a:spcPts val="95"/>
              </a:spcBef>
            </a:pP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with psychiatric diagnoses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have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unaddressed 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physical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health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problems.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Chronic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medical/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dental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issues,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exposure,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pain,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hormone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imbalance,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adrenal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fatigue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undermine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harder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medications.Thyroidism,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heavy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metal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toxicity,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carbon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monoxide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poisoning,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anemia,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lupus,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Celiac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disease,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allergies,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glycemia,Addison’s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Cushing’s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diseases,TBI,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seizure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disorders</a:t>
            </a:r>
            <a:endParaRPr sz="1000">
              <a:latin typeface="Arial"/>
              <a:cs typeface="Arial"/>
            </a:endParaRPr>
          </a:p>
          <a:p>
            <a:pPr marL="127000" marR="13335">
              <a:lnSpc>
                <a:spcPct val="100000"/>
              </a:lnSpc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conditions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mimic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illness.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first,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searching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affordable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options.</a:t>
            </a:r>
            <a:endParaRPr sz="1000">
              <a:latin typeface="Arial"/>
              <a:cs typeface="Arial"/>
            </a:endParaRPr>
          </a:p>
          <a:p>
            <a:pPr marL="127000" marR="250190">
              <a:lnSpc>
                <a:spcPct val="100000"/>
              </a:lnSpc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seeing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holistic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practitioner: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sliding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scale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barter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arrangements.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4849473"/>
            <a:ext cx="5943600" cy="2453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9575" y="2069658"/>
            <a:ext cx="2602230" cy="113030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0" marR="5080" indent="-114300">
              <a:lnSpc>
                <a:spcPct val="104200"/>
              </a:lnSpc>
              <a:spcBef>
                <a:spcPts val="50"/>
              </a:spcBef>
              <a:buChar char="•"/>
              <a:tabLst>
                <a:tab pos="127000" algn="l"/>
              </a:tabLst>
            </a:pPr>
            <a:r>
              <a:rPr dirty="0" sz="1000" spc="55" b="1">
                <a:solidFill>
                  <a:srgbClr val="231F20"/>
                </a:solidFill>
                <a:latin typeface="Trebuchet MS"/>
                <a:cs typeface="Trebuchet MS"/>
              </a:rPr>
              <a:t>Pay </a:t>
            </a:r>
            <a:r>
              <a:rPr dirty="0" sz="1000" spc="45" b="1">
                <a:solidFill>
                  <a:srgbClr val="231F20"/>
                </a:solidFill>
                <a:latin typeface="Trebuchet MS"/>
                <a:cs typeface="Trebuchet MS"/>
              </a:rPr>
              <a:t>extra </a:t>
            </a:r>
            <a:r>
              <a:rPr dirty="0" sz="1000" spc="50" b="1">
                <a:solidFill>
                  <a:srgbClr val="231F20"/>
                </a:solidFill>
                <a:latin typeface="Trebuchet MS"/>
                <a:cs typeface="Trebuchet MS"/>
              </a:rPr>
              <a:t>attention </a:t>
            </a:r>
            <a:r>
              <a:rPr dirty="0" sz="1000" spc="7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1000" spc="55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1000" spc="30" b="1">
                <a:solidFill>
                  <a:srgbClr val="231F20"/>
                </a:solidFill>
                <a:latin typeface="Trebuchet MS"/>
                <a:cs typeface="Trebuchet MS"/>
              </a:rPr>
              <a:t>health  while </a:t>
            </a:r>
            <a:r>
              <a:rPr dirty="0" sz="1000" spc="35" b="1">
                <a:solidFill>
                  <a:srgbClr val="231F20"/>
                </a:solidFill>
                <a:latin typeface="Trebuchet MS"/>
                <a:cs typeface="Trebuchet MS"/>
              </a:rPr>
              <a:t>withdrawing.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stressful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detoxification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Strengthen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immune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plenty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rest,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fresh water,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healthy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food,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exercise, sunlight,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visits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connections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community.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wellness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practices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place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9575" y="3305368"/>
            <a:ext cx="2602865" cy="2099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200">
                <a:solidFill>
                  <a:srgbClr val="231F20"/>
                </a:solidFill>
                <a:latin typeface="Calibri"/>
                <a:cs typeface="Calibri"/>
              </a:rPr>
              <a:t>explore </a:t>
            </a:r>
            <a:r>
              <a:rPr dirty="0" sz="1400" spc="195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dirty="0" sz="1400" spc="-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Attitude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894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Believe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life.With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attitude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positive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well-being.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they’ve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high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decades,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gotten off,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improved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lives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ways.Affirm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greater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around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believe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capacity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575" y="5490529"/>
            <a:ext cx="2587625" cy="8216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6200">
              <a:lnSpc>
                <a:spcPct val="115700"/>
              </a:lnSpc>
              <a:spcBef>
                <a:spcPts val="100"/>
              </a:spcBef>
            </a:pP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Remember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just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lowering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dosage 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can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big </a:t>
            </a:r>
            <a:r>
              <a:rPr dirty="0" sz="900" spc="-30" b="1" i="1">
                <a:solidFill>
                  <a:srgbClr val="231F20"/>
                </a:solidFill>
                <a:latin typeface="Trebuchet MS"/>
                <a:cs typeface="Trebuchet MS"/>
              </a:rPr>
              <a:t>step,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might be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enough,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so</a:t>
            </a:r>
            <a:r>
              <a:rPr dirty="0" sz="900" spc="-12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endParaRPr sz="900">
              <a:latin typeface="Trebuchet MS"/>
              <a:cs typeface="Trebuchet MS"/>
            </a:endParaRPr>
          </a:p>
          <a:p>
            <a:pPr algn="just" marL="12700" marR="5080">
              <a:lnSpc>
                <a:spcPct val="104200"/>
              </a:lnSpc>
              <a:spcBef>
                <a:spcPts val="20"/>
              </a:spcBef>
            </a:pP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flexible!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charge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medica-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choices.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575" y="6448872"/>
            <a:ext cx="2630170" cy="85471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461009">
              <a:lnSpc>
                <a:spcPts val="1400"/>
              </a:lnSpc>
              <a:spcBef>
                <a:spcPts val="380"/>
              </a:spcBef>
            </a:pPr>
            <a:r>
              <a:rPr dirty="0" sz="1400" spc="185">
                <a:solidFill>
                  <a:srgbClr val="231F20"/>
                </a:solidFill>
                <a:latin typeface="Calibri"/>
                <a:cs typeface="Calibri"/>
              </a:rPr>
              <a:t>Prepare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400" spc="21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dirty="0" sz="1400" spc="-13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220">
                <a:solidFill>
                  <a:srgbClr val="231F20"/>
                </a:solidFill>
                <a:latin typeface="Calibri"/>
                <a:cs typeface="Calibri"/>
              </a:rPr>
              <a:t>Strong  </a:t>
            </a:r>
            <a:r>
              <a:rPr dirty="0" sz="1400" spc="130">
                <a:solidFill>
                  <a:srgbClr val="231F20"/>
                </a:solidFill>
                <a:latin typeface="Calibri"/>
                <a:cs typeface="Calibri"/>
              </a:rPr>
              <a:t>Emotions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944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feelings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02000" y="2070277"/>
            <a:ext cx="2581910" cy="224155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5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experiences.You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sensitive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vulnerable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time.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patient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best 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can,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support.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Remember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constantly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presents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challenges: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strong emotions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necessarily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signs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more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medication.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okay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negative feelings 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altered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sometimes: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richness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depth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are.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Talk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about what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through, </a:t>
            </a: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stay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connected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sensations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body,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gradually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build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up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skills.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Tell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close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say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2000" y="4432477"/>
            <a:ext cx="2668270" cy="278511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marL="12700" marR="434975">
              <a:lnSpc>
                <a:spcPts val="1600"/>
              </a:lnSpc>
              <a:spcBef>
                <a:spcPts val="219"/>
              </a:spcBef>
            </a:pPr>
            <a:r>
              <a:rPr dirty="0" sz="1400" spc="250">
                <a:solidFill>
                  <a:srgbClr val="231F20"/>
                </a:solidFill>
                <a:latin typeface="Calibri"/>
                <a:cs typeface="Calibri"/>
              </a:rPr>
              <a:t>Plan </a:t>
            </a: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Alternative</a:t>
            </a:r>
            <a:r>
              <a:rPr dirty="0" sz="1400" spc="-10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Coping  </a:t>
            </a: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Strategies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4200"/>
              </a:lnSpc>
              <a:spcBef>
                <a:spcPts val="905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create  alternatives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before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reducing.You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relying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cope,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coping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mechanisms.There are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peer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groups,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nutrition,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holistic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health, exercise,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therapy,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spirituality,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nature.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“personal medicine”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works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you.You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gain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confidence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tools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undertaking  drug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helpers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remind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enough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place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first.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00" y="228600"/>
            <a:ext cx="5943599" cy="1719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692543"/>
            <a:ext cx="5943600" cy="3308350"/>
          </a:xfrm>
          <a:custGeom>
            <a:avLst/>
            <a:gdLst/>
            <a:ahLst/>
            <a:cxnLst/>
            <a:rect l="l" t="t" r="r" b="b"/>
            <a:pathLst>
              <a:path w="5943600" h="3308350">
                <a:moveTo>
                  <a:pt x="0" y="3307956"/>
                </a:moveTo>
                <a:lnTo>
                  <a:pt x="5943600" y="3307956"/>
                </a:lnTo>
                <a:lnTo>
                  <a:pt x="5943600" y="0"/>
                </a:lnTo>
                <a:lnTo>
                  <a:pt x="0" y="0"/>
                </a:lnTo>
                <a:lnTo>
                  <a:pt x="0" y="3307956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806097"/>
            <a:ext cx="2679700" cy="287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9695">
              <a:lnSpc>
                <a:spcPct val="100000"/>
              </a:lnSpc>
              <a:spcBef>
                <a:spcPts val="100"/>
              </a:spcBef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fear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greatest obstacle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beginning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process.You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worry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hospital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again,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losing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job,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conflicting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family,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stirring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facing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triggering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feelings,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losing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tool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cope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underlying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since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 risks,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fear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makes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sense.</a:t>
            </a:r>
            <a:endParaRPr sz="1000">
              <a:latin typeface="Arial"/>
              <a:cs typeface="Arial"/>
            </a:endParaRPr>
          </a:p>
          <a:p>
            <a:pPr marL="12700" marR="61594">
              <a:lnSpc>
                <a:spcPct val="102800"/>
              </a:lnSpc>
              <a:spcBef>
                <a:spcPts val="830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Beginning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embarking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trip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journey: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unknown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exciting possibility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intimidating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threat.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900" spc="-35" b="1" i="1">
                <a:solidFill>
                  <a:srgbClr val="231F20"/>
                </a:solidFill>
                <a:latin typeface="Trebuchet MS"/>
                <a:cs typeface="Trebuchet MS"/>
              </a:rPr>
              <a:t>is 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important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acknowledge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that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may</a:t>
            </a:r>
            <a:r>
              <a:rPr dirty="0" sz="900" spc="-7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endParaRPr sz="900">
              <a:latin typeface="Trebuchet MS"/>
              <a:cs typeface="Trebuchet MS"/>
            </a:endParaRPr>
          </a:p>
          <a:p>
            <a:pPr marL="12700" marR="127000">
              <a:lnSpc>
                <a:spcPct val="100499"/>
              </a:lnSpc>
              <a:spcBef>
                <a:spcPts val="115"/>
              </a:spcBef>
            </a:pP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very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different person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now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than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when you 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first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started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taking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drugs.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have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grown,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developed new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skills,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gained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 understanding.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handling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differently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first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1000" spc="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medication: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3900" y="806097"/>
            <a:ext cx="2686050" cy="2683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050">
              <a:lnSpc>
                <a:spcPct val="100000"/>
              </a:lnSpc>
              <a:spcBef>
                <a:spcPts val="100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stressors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present,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circumstances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changed.And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whatever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difficulties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aren’t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necessarily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signs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</a:t>
            </a:r>
            <a:endParaRPr sz="1000">
              <a:latin typeface="Arial"/>
              <a:cs typeface="Arial"/>
            </a:endParaRPr>
          </a:p>
          <a:p>
            <a:pPr marL="12700" marR="102870">
              <a:lnSpc>
                <a:spcPct val="100000"/>
              </a:lnSpc>
              <a:spcBef>
                <a:spcPts val="860"/>
              </a:spcBef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list 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fears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friend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examine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might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exaggerated,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well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anything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thought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about.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realistic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fears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honest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different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possibilities?</a:t>
            </a:r>
            <a:endParaRPr sz="1000">
              <a:latin typeface="Arial"/>
              <a:cs typeface="Arial"/>
            </a:endParaRPr>
          </a:p>
          <a:p>
            <a:pPr algn="just" marL="12700" marR="19050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kind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preparations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make?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resources,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tools,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supports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have?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room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hope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transformation?</a:t>
            </a:r>
            <a:endParaRPr sz="1000">
              <a:latin typeface="Arial"/>
              <a:cs typeface="Arial"/>
            </a:endParaRPr>
          </a:p>
          <a:p>
            <a:pPr algn="just" marL="12700" marR="36830">
              <a:lnSpc>
                <a:spcPct val="100000"/>
              </a:lnSpc>
              <a:spcBef>
                <a:spcPts val="865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future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doesn’t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necessarily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past: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don’t let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label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“disorder”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dire  prediction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convince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impossible.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4671" y="4851770"/>
            <a:ext cx="2526665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9060">
              <a:lnSpc>
                <a:spcPct val="100000"/>
              </a:lnSpc>
              <a:spcBef>
                <a:spcPts val="100"/>
              </a:spcBef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build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effect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episodes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distress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away.</a:t>
            </a:r>
            <a:endParaRPr sz="1000">
              <a:latin typeface="Arial"/>
              <a:cs typeface="Arial"/>
            </a:endParaRPr>
          </a:p>
          <a:p>
            <a:pPr algn="just" marL="12700" marR="194945">
              <a:lnSpc>
                <a:spcPct val="100000"/>
              </a:lnSpc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wise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occasionally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rest,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prevent crisis,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protect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overwhelming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extremes.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flexible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cautious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considering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middle ground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daily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intermittent,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as-needed use.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who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again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briefly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anti-psychotic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benzodiazepine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need.There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little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lithium, anti-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depressants,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anti-convulsant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3045" y="228587"/>
            <a:ext cx="5939155" cy="464184"/>
          </a:xfrm>
          <a:custGeom>
            <a:avLst/>
            <a:gdLst/>
            <a:ahLst/>
            <a:cxnLst/>
            <a:rect l="l" t="t" r="r" b="b"/>
            <a:pathLst>
              <a:path w="5939155" h="464184">
                <a:moveTo>
                  <a:pt x="0" y="463956"/>
                </a:moveTo>
                <a:lnTo>
                  <a:pt x="5939155" y="463956"/>
                </a:lnTo>
                <a:lnTo>
                  <a:pt x="5939155" y="0"/>
                </a:lnTo>
                <a:lnTo>
                  <a:pt x="0" y="0"/>
                </a:lnTo>
                <a:lnTo>
                  <a:pt x="0" y="463956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8944" y="295673"/>
            <a:ext cx="166179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5"/>
              <a:t>Working </a:t>
            </a:r>
            <a:r>
              <a:rPr dirty="0" sz="1800" spc="-185"/>
              <a:t>With</a:t>
            </a:r>
            <a:r>
              <a:rPr dirty="0" sz="1800" spc="-150"/>
              <a:t> </a:t>
            </a:r>
            <a:r>
              <a:rPr dirty="0" sz="1800" spc="-220"/>
              <a:t>Fear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440690" y="4279403"/>
            <a:ext cx="43484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9" b="1">
                <a:solidFill>
                  <a:srgbClr val="231F20"/>
                </a:solidFill>
                <a:latin typeface="Cambria"/>
                <a:cs typeface="Cambria"/>
              </a:rPr>
              <a:t>Intermittent </a:t>
            </a:r>
            <a:r>
              <a:rPr dirty="0" sz="1800" spc="-170" b="1">
                <a:solidFill>
                  <a:srgbClr val="231F20"/>
                </a:solidFill>
                <a:latin typeface="Cambria"/>
                <a:cs typeface="Cambria"/>
              </a:rPr>
              <a:t>Use: </a:t>
            </a:r>
            <a:r>
              <a:rPr dirty="0" sz="1800" spc="-229" b="1">
                <a:solidFill>
                  <a:srgbClr val="231F20"/>
                </a:solidFill>
                <a:latin typeface="Cambria"/>
                <a:cs typeface="Cambria"/>
              </a:rPr>
              <a:t>Taking </a:t>
            </a:r>
            <a:r>
              <a:rPr dirty="0" sz="1800" spc="-175" b="1">
                <a:solidFill>
                  <a:srgbClr val="231F20"/>
                </a:solidFill>
                <a:latin typeface="Cambria"/>
                <a:cs typeface="Cambria"/>
              </a:rPr>
              <a:t>Drugs </a:t>
            </a:r>
            <a:r>
              <a:rPr dirty="0" sz="1800" spc="-225" b="1">
                <a:solidFill>
                  <a:srgbClr val="231F20"/>
                </a:solidFill>
                <a:latin typeface="Cambria"/>
                <a:cs typeface="Cambria"/>
              </a:rPr>
              <a:t>From </a:t>
            </a:r>
            <a:r>
              <a:rPr dirty="0" sz="1800" spc="-215" b="1">
                <a:solidFill>
                  <a:srgbClr val="231F20"/>
                </a:solidFill>
                <a:latin typeface="Cambria"/>
                <a:cs typeface="Cambria"/>
              </a:rPr>
              <a:t>Time </a:t>
            </a:r>
            <a:r>
              <a:rPr dirty="0" sz="1800" spc="-200" b="1">
                <a:solidFill>
                  <a:srgbClr val="231F20"/>
                </a:solidFill>
                <a:latin typeface="Cambria"/>
                <a:cs typeface="Cambria"/>
              </a:rPr>
              <a:t>to </a:t>
            </a:r>
            <a:r>
              <a:rPr dirty="0" sz="1800" spc="-220" b="1">
                <a:solidFill>
                  <a:srgbClr val="231F20"/>
                </a:solidFill>
                <a:latin typeface="Cambria"/>
                <a:cs typeface="Cambria"/>
              </a:rPr>
              <a:t>Time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0659" y="4795379"/>
            <a:ext cx="2348007" cy="23345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5073" y="639981"/>
            <a:ext cx="2616200" cy="4134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615" marR="80010" indent="-81915">
              <a:lnSpc>
                <a:spcPct val="100000"/>
              </a:lnSpc>
              <a:spcBef>
                <a:spcPts val="100"/>
              </a:spcBef>
              <a:buChar char="•"/>
              <a:tabLst>
                <a:tab pos="104139" algn="l"/>
              </a:tabLst>
            </a:pP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Friendships </a:t>
            </a:r>
            <a:r>
              <a:rPr dirty="0" sz="1000" spc="130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people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who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believe in 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capacity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empowerment </a:t>
            </a:r>
            <a:r>
              <a:rPr dirty="0" sz="1000" spc="130" b="1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can be  </a:t>
            </a:r>
            <a:r>
              <a:rPr dirty="0" sz="900" b="1">
                <a:solidFill>
                  <a:srgbClr val="231F20"/>
                </a:solidFill>
                <a:latin typeface="Trebuchet MS"/>
                <a:cs typeface="Trebuchet MS"/>
              </a:rPr>
              <a:t>crucial.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Ideally these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who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“bad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days,”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honest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you’re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trouble,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prepared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difficulties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withdrawal.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</a:t>
            </a:r>
            <a:endParaRPr sz="1000">
              <a:latin typeface="Arial"/>
              <a:cs typeface="Arial"/>
            </a:endParaRPr>
          </a:p>
          <a:p>
            <a:pPr marL="94615" marR="5080">
              <a:lnSpc>
                <a:spcPct val="1000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know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limits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they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“no”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protect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burnout.</a:t>
            </a:r>
            <a:endParaRPr sz="1000">
              <a:latin typeface="Arial"/>
              <a:cs typeface="Arial"/>
            </a:endParaRPr>
          </a:p>
          <a:p>
            <a:pPr marL="94615" marR="6985" indent="-81915">
              <a:lnSpc>
                <a:spcPct val="100299"/>
              </a:lnSpc>
              <a:spcBef>
                <a:spcPts val="670"/>
              </a:spcBef>
              <a:buChar char="•"/>
              <a:tabLst>
                <a:tab pos="104139" algn="l"/>
              </a:tabLst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Consider going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recreational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drugs and 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alcohol.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others,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affects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affect 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strongly. Abstaining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alcohol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health,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even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milder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caffeine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undermine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stability,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</a:t>
            </a:r>
            <a:r>
              <a:rPr dirty="0" sz="1000" spc="-1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people.</a:t>
            </a:r>
            <a:endParaRPr sz="1000">
              <a:latin typeface="Arial"/>
              <a:cs typeface="Arial"/>
            </a:endParaRPr>
          </a:p>
          <a:p>
            <a:pPr marL="94615" marR="28575">
              <a:lnSpc>
                <a:spcPct val="100000"/>
              </a:lnSpc>
            </a:pP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Sugar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(including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sweet juices)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chocolate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affect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mood,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reactions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sugar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caffeine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mistaken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psychosis.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cautious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marijuana: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(especially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CBD), while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contribute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psychotic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crisis.</a:t>
            </a:r>
            <a:endParaRPr sz="1000">
              <a:latin typeface="Arial"/>
              <a:cs typeface="Arial"/>
            </a:endParaRPr>
          </a:p>
          <a:p>
            <a:pPr marL="94615" marR="57785" indent="-81915">
              <a:lnSpc>
                <a:spcPct val="100000"/>
              </a:lnSpc>
              <a:spcBef>
                <a:spcPts val="575"/>
              </a:spcBef>
              <a:buChar char="•"/>
              <a:tabLst>
                <a:tab pos="104139" algn="l"/>
              </a:tabLst>
            </a:pP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Rest.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Find </a:t>
            </a:r>
            <a:r>
              <a:rPr dirty="0" sz="1000" spc="-90">
                <a:solidFill>
                  <a:srgbClr val="1A1A1A"/>
                </a:solidFill>
                <a:latin typeface="Arial"/>
                <a:cs typeface="Arial"/>
              </a:rPr>
              <a:t>ways </a:t>
            </a:r>
            <a:r>
              <a:rPr dirty="0" sz="1000" spc="25">
                <a:solidFill>
                  <a:srgbClr val="1A1A1A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ensure </a:t>
            </a:r>
            <a:r>
              <a:rPr dirty="0" sz="1000" spc="-130">
                <a:solidFill>
                  <a:srgbClr val="1A1A1A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healthy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sleep 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routine.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Prescriptions might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1A1A1A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good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backup</a:t>
            </a:r>
            <a:r>
              <a:rPr dirty="0" sz="1000" spc="-13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if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0348" y="640603"/>
            <a:ext cx="2657475" cy="41230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4615" marR="33020">
              <a:lnSpc>
                <a:spcPct val="100000"/>
              </a:lnSpc>
              <a:spcBef>
                <a:spcPts val="100"/>
              </a:spcBef>
            </a:pP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used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sparingly,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but </a:t>
            </a:r>
            <a:r>
              <a:rPr dirty="0" sz="1000" spc="-15">
                <a:solidFill>
                  <a:srgbClr val="1A1A1A"/>
                </a:solidFill>
                <a:latin typeface="Arial"/>
                <a:cs typeface="Arial"/>
              </a:rPr>
              <a:t>start </a:t>
            </a:r>
            <a:r>
              <a:rPr dirty="0" sz="1000">
                <a:solidFill>
                  <a:srgbClr val="1A1A1A"/>
                </a:solidFill>
                <a:latin typeface="Arial"/>
                <a:cs typeface="Arial"/>
              </a:rPr>
              <a:t>first </a:t>
            </a:r>
            <a:r>
              <a:rPr dirty="0" sz="1000" spc="-10">
                <a:solidFill>
                  <a:srgbClr val="1A1A1A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exercise;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herbs  </a:t>
            </a: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1A1A1A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valerian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(occasionally),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hops,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skullcap; 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homeopathy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acupuncture;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supplements 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including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melatonin,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calcium,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magnesium; </a:t>
            </a:r>
            <a:r>
              <a:rPr dirty="0" sz="1000" spc="25">
                <a:solidFill>
                  <a:srgbClr val="1A1A1A"/>
                </a:solidFill>
                <a:latin typeface="Arial"/>
                <a:cs typeface="Arial"/>
              </a:rPr>
              <a:t>or 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over-the-counter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products.Address </a:t>
            </a:r>
            <a:r>
              <a:rPr dirty="0" sz="1000" spc="-95">
                <a:solidFill>
                  <a:srgbClr val="1A1A1A"/>
                </a:solidFill>
                <a:latin typeface="Arial"/>
                <a:cs typeface="Arial"/>
              </a:rPr>
              <a:t>any</a:t>
            </a:r>
            <a:r>
              <a:rPr dirty="0" sz="1000" spc="8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stress</a:t>
            </a:r>
            <a:endParaRPr sz="1000">
              <a:latin typeface="Arial"/>
              <a:cs typeface="Arial"/>
            </a:endParaRPr>
          </a:p>
          <a:p>
            <a:pPr marL="94615" marR="5715">
              <a:lnSpc>
                <a:spcPct val="100000"/>
              </a:lnSpc>
            </a:pPr>
            <a:r>
              <a:rPr dirty="0" sz="1000" spc="25">
                <a:solidFill>
                  <a:srgbClr val="1A1A1A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conflict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contributing </a:t>
            </a:r>
            <a:r>
              <a:rPr dirty="0" sz="1000" spc="25">
                <a:solidFill>
                  <a:srgbClr val="1A1A1A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sleeplessness, and 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consider </a:t>
            </a:r>
            <a:r>
              <a:rPr dirty="0" sz="1000" spc="-45">
                <a:solidFill>
                  <a:srgbClr val="1A1A1A"/>
                </a:solidFill>
                <a:latin typeface="Arial"/>
                <a:cs typeface="Arial"/>
              </a:rPr>
              <a:t>eliminating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caffeine </a:t>
            </a: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1A1A1A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coffee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 sodas. </a:t>
            </a:r>
            <a:r>
              <a:rPr dirty="0" sz="1000" spc="-100">
                <a:solidFill>
                  <a:srgbClr val="1A1A1A"/>
                </a:solidFill>
                <a:latin typeface="Arial"/>
                <a:cs typeface="Arial"/>
              </a:rPr>
              <a:t>Even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1A1A1A"/>
                </a:solidFill>
                <a:latin typeface="Arial"/>
                <a:cs typeface="Arial"/>
              </a:rPr>
              <a:t>get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enough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hours,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being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asleep 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earlier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than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11pm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most restful.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Make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bed  </a:t>
            </a: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area </a:t>
            </a:r>
            <a:r>
              <a:rPr dirty="0" sz="1000" spc="-65">
                <a:solidFill>
                  <a:srgbClr val="1A1A1A"/>
                </a:solidFill>
                <a:latin typeface="Arial"/>
                <a:cs typeface="Arial"/>
              </a:rPr>
              <a:t>peaceful,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1A1A1A"/>
                </a:solidFill>
                <a:latin typeface="Arial"/>
                <a:cs typeface="Arial"/>
              </a:rPr>
              <a:t>give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yourself </a:t>
            </a:r>
            <a:r>
              <a:rPr dirty="0" sz="1000" spc="-10">
                <a:solidFill>
                  <a:srgbClr val="1A1A1A"/>
                </a:solidFill>
                <a:latin typeface="Arial"/>
                <a:cs typeface="Arial"/>
              </a:rPr>
              <a:t>“wind-down”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time 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before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sleep,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free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computers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stimulation.  </a:t>
            </a:r>
            <a:r>
              <a:rPr dirty="0" sz="1000" spc="-100">
                <a:solidFill>
                  <a:srgbClr val="1A1A1A"/>
                </a:solidFill>
                <a:latin typeface="Arial"/>
                <a:cs typeface="Arial"/>
              </a:rPr>
              <a:t>Take </a:t>
            </a:r>
            <a:r>
              <a:rPr dirty="0" sz="1000" spc="-10">
                <a:solidFill>
                  <a:srgbClr val="1A1A1A"/>
                </a:solidFill>
                <a:latin typeface="Arial"/>
                <a:cs typeface="Arial"/>
              </a:rPr>
              <a:t>short </a:t>
            </a:r>
            <a:r>
              <a:rPr dirty="0" sz="1000" spc="-95">
                <a:solidFill>
                  <a:srgbClr val="1A1A1A"/>
                </a:solidFill>
                <a:latin typeface="Arial"/>
                <a:cs typeface="Arial"/>
              </a:rPr>
              <a:t>naps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if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they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don’t </a:t>
            </a:r>
            <a:r>
              <a:rPr dirty="0" sz="1000" spc="-25">
                <a:solidFill>
                  <a:srgbClr val="1A1A1A"/>
                </a:solidFill>
                <a:latin typeface="Arial"/>
                <a:cs typeface="Arial"/>
              </a:rPr>
              <a:t>interfere </a:t>
            </a:r>
            <a:r>
              <a:rPr dirty="0" sz="1000" spc="-10">
                <a:solidFill>
                  <a:srgbClr val="1A1A1A"/>
                </a:solidFill>
                <a:latin typeface="Arial"/>
                <a:cs typeface="Arial"/>
              </a:rPr>
              <a:t>with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your 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night 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schedule, </a:t>
            </a:r>
            <a:r>
              <a:rPr dirty="0" sz="1000" spc="-80">
                <a:solidFill>
                  <a:srgbClr val="1A1A1A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you can’t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sleep </a:t>
            </a:r>
            <a:r>
              <a:rPr dirty="0" sz="1000" spc="-40">
                <a:solidFill>
                  <a:srgbClr val="1A1A1A"/>
                </a:solidFill>
                <a:latin typeface="Arial"/>
                <a:cs typeface="Arial"/>
              </a:rPr>
              <a:t>at </a:t>
            </a:r>
            <a:r>
              <a:rPr dirty="0" sz="1000" spc="-50">
                <a:solidFill>
                  <a:srgbClr val="1A1A1A"/>
                </a:solidFill>
                <a:latin typeface="Arial"/>
                <a:cs typeface="Arial"/>
              </a:rPr>
              <a:t>all, </a:t>
            </a:r>
            <a:r>
              <a:rPr dirty="0" sz="1000" spc="-45">
                <a:solidFill>
                  <a:srgbClr val="1A1A1A"/>
                </a:solidFill>
                <a:latin typeface="Arial"/>
                <a:cs typeface="Arial"/>
              </a:rPr>
              <a:t>resting 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quietly while </a:t>
            </a:r>
            <a:r>
              <a:rPr dirty="0" sz="1000" spc="-90">
                <a:solidFill>
                  <a:srgbClr val="1A1A1A"/>
                </a:solidFill>
                <a:latin typeface="Arial"/>
                <a:cs typeface="Arial"/>
              </a:rPr>
              <a:t>awake </a:t>
            </a:r>
            <a:r>
              <a:rPr dirty="0" sz="1000" spc="-85">
                <a:solidFill>
                  <a:srgbClr val="1A1A1A"/>
                </a:solidFill>
                <a:latin typeface="Arial"/>
                <a:cs typeface="Arial"/>
              </a:rPr>
              <a:t>can </a:t>
            </a:r>
            <a:r>
              <a:rPr dirty="0" sz="1000" spc="-15">
                <a:solidFill>
                  <a:srgbClr val="1A1A1A"/>
                </a:solidFill>
                <a:latin typeface="Arial"/>
                <a:cs typeface="Arial"/>
              </a:rPr>
              <a:t>still </a:t>
            </a:r>
            <a:r>
              <a:rPr dirty="0" sz="1000" spc="-70">
                <a:solidFill>
                  <a:srgbClr val="1A1A1A"/>
                </a:solidFill>
                <a:latin typeface="Arial"/>
                <a:cs typeface="Arial"/>
              </a:rPr>
              <a:t>be </a:t>
            </a:r>
            <a:r>
              <a:rPr dirty="0" sz="1000" spc="-20">
                <a:solidFill>
                  <a:srgbClr val="1A1A1A"/>
                </a:solidFill>
                <a:latin typeface="Arial"/>
                <a:cs typeface="Arial"/>
              </a:rPr>
              <a:t>of</a:t>
            </a:r>
            <a:r>
              <a:rPr dirty="0" sz="1000" spc="-6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1A1A1A"/>
                </a:solidFill>
                <a:latin typeface="Arial"/>
                <a:cs typeface="Arial"/>
              </a:rPr>
              <a:t>benefit.</a:t>
            </a:r>
            <a:endParaRPr sz="1000">
              <a:latin typeface="Arial"/>
              <a:cs typeface="Arial"/>
            </a:endParaRPr>
          </a:p>
          <a:p>
            <a:pPr marL="94615" marR="5080" indent="-8191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85090" algn="l"/>
              </a:tabLst>
            </a:pP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Wait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out.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side,  especially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healing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</a:t>
            </a:r>
            <a:r>
              <a:rPr dirty="0" sz="1000" spc="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patience.</a:t>
            </a:r>
            <a:endParaRPr sz="1000">
              <a:latin typeface="Arial"/>
              <a:cs typeface="Arial"/>
            </a:endParaRPr>
          </a:p>
          <a:p>
            <a:pPr marL="94615" marR="142240" indent="-81915">
              <a:lnSpc>
                <a:spcPct val="99300"/>
              </a:lnSpc>
              <a:spcBef>
                <a:spcPts val="685"/>
              </a:spcBef>
              <a:buFont typeface="Arial"/>
              <a:buChar char="•"/>
              <a:tabLst>
                <a:tab pos="85090" algn="l"/>
              </a:tabLst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Nutrition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can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play a huge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role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mental 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stability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overall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health.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Explore what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foods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allergic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gluten,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caffeine,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milk.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supplements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found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nourish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heal,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vitamin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fish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oil,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essential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fatty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acids,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vitamins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amino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acids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(such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GABA,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5-HTP,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tyrosine,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theanine),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probiotics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restore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digestive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7942" y="4901463"/>
            <a:ext cx="4452639" cy="2330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278372"/>
            <a:ext cx="458216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29"/>
              <a:t>What </a:t>
            </a:r>
            <a:r>
              <a:rPr dirty="0" sz="1800" spc="-265"/>
              <a:t>are </a:t>
            </a:r>
            <a:r>
              <a:rPr dirty="0" sz="1800" spc="-225"/>
              <a:t>the </a:t>
            </a:r>
            <a:r>
              <a:rPr dirty="0" sz="1800" spc="-215"/>
              <a:t>Alternatives </a:t>
            </a:r>
            <a:r>
              <a:rPr dirty="0" sz="1800" spc="-190"/>
              <a:t>to </a:t>
            </a:r>
            <a:r>
              <a:rPr dirty="0" sz="1800" spc="-145"/>
              <a:t>Using </a:t>
            </a:r>
            <a:r>
              <a:rPr dirty="0" sz="1800" spc="-210"/>
              <a:t>Psychiatric</a:t>
            </a:r>
            <a:r>
              <a:rPr dirty="0" sz="1800" spc="-155"/>
              <a:t> </a:t>
            </a:r>
            <a:r>
              <a:rPr dirty="0" sz="1800" spc="-140"/>
              <a:t>Drugs?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504" y="405246"/>
            <a:ext cx="2651125" cy="671131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94615" marR="5080">
              <a:lnSpc>
                <a:spcPts val="1170"/>
              </a:lnSpc>
              <a:spcBef>
                <a:spcPts val="16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plenty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vegetables,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protein,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fresh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fruit,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healthy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fats,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beware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sugar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junk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(try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switching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foods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crave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healthier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alternatives).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careful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veg-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etarian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vegan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planning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weak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ungrounded.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affected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artificial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sweeteners,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preservatives,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chemicals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processed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foods.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food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glycemic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index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blood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sugar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unstable.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herbs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consult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herbalist about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interactions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supplements,  especially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pregnant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000" spc="229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nursing.</a:t>
            </a:r>
            <a:endParaRPr sz="1000">
              <a:latin typeface="Arial"/>
              <a:cs typeface="Arial"/>
            </a:endParaRPr>
          </a:p>
          <a:p>
            <a:pPr marL="94615" marR="127000" indent="-81915">
              <a:lnSpc>
                <a:spcPts val="1170"/>
              </a:lnSpc>
              <a:spcBef>
                <a:spcPts val="580"/>
              </a:spcBef>
              <a:buChar char="•"/>
              <a:tabLst>
                <a:tab pos="104139" algn="l"/>
              </a:tabLst>
            </a:pP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Exercise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walking,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stretching,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sports,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swimming,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bicycling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dramatically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anxiety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stress.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Exercise also helps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detox.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meditation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also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helpful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stress.</a:t>
            </a:r>
            <a:endParaRPr sz="1000">
              <a:latin typeface="Arial"/>
              <a:cs typeface="Arial"/>
            </a:endParaRPr>
          </a:p>
          <a:p>
            <a:pPr marL="94615" marR="118110" indent="-81915">
              <a:lnSpc>
                <a:spcPts val="1170"/>
              </a:lnSpc>
              <a:spcBef>
                <a:spcPts val="575"/>
              </a:spcBef>
              <a:buChar char="•"/>
              <a:tabLst>
                <a:tab pos="104139" algn="l"/>
              </a:tabLst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Drink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plenty of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fresh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water</a:t>
            </a:r>
            <a:r>
              <a:rPr dirty="0" sz="900" spc="-1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(nothing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added)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throughout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day: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water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crucial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body’s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ability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detoxify.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Each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glass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alcoholic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drink,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coffee,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black tea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soft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drink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dehydrates  you,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replaced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equal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amount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water.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tap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water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good  quality,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filter.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overheated,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sweating,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dehydrated,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replenish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sodium,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sugar,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potassium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electro-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lytes.</a:t>
            </a:r>
            <a:endParaRPr sz="1000">
              <a:latin typeface="Arial"/>
              <a:cs typeface="Arial"/>
            </a:endParaRPr>
          </a:p>
          <a:p>
            <a:pPr marL="94615" marR="21590" indent="-81915">
              <a:lnSpc>
                <a:spcPts val="1170"/>
              </a:lnSpc>
              <a:spcBef>
                <a:spcPts val="575"/>
              </a:spcBef>
              <a:buChar char="•"/>
              <a:tabLst>
                <a:tab pos="104139" algn="l"/>
              </a:tabLst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Chemical exposure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toxins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environment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can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stress the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body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cause 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physical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mental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problems,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severe.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exposure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pollutants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furniture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carpet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fumes,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household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cleansers,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harsh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noise,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paint, carbon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monoxide,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outdoor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pollution,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fluorescent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lights.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careful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removal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mercury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dental fillings.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psychi-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sensitive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toxins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while.</a:t>
            </a:r>
            <a:endParaRPr sz="1000">
              <a:latin typeface="Arial"/>
              <a:cs typeface="Arial"/>
            </a:endParaRPr>
          </a:p>
          <a:p>
            <a:pPr marL="94615" marR="52069" indent="-81915">
              <a:lnSpc>
                <a:spcPct val="100000"/>
              </a:lnSpc>
              <a:spcBef>
                <a:spcPts val="615"/>
              </a:spcBef>
              <a:buChar char="•"/>
              <a:tabLst>
                <a:tab pos="104139" algn="l"/>
              </a:tabLst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Take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close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look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at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other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medications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taking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diagnoses.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Some,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endParaRPr sz="1000">
              <a:latin typeface="Arial"/>
              <a:cs typeface="Arial"/>
            </a:endParaRPr>
          </a:p>
          <a:p>
            <a:pPr marL="94615" marR="93345">
              <a:lnSpc>
                <a:spcPts val="1170"/>
              </a:lnSpc>
              <a:spcBef>
                <a:spcPts val="20"/>
              </a:spcBef>
            </a:pP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steroid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Prednisone,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anxiety,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disturbance,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2728" y="408613"/>
            <a:ext cx="2621915" cy="670052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94615" marR="76200" indent="-81915">
              <a:lnSpc>
                <a:spcPts val="1170"/>
              </a:lnSpc>
              <a:spcBef>
                <a:spcPts val="60"/>
              </a:spcBef>
              <a:buChar char="•"/>
              <a:tabLst>
                <a:tab pos="104139" algn="l"/>
              </a:tabLst>
            </a:pPr>
            <a:r>
              <a:rPr dirty="0" sz="900" spc="75" b="1">
                <a:solidFill>
                  <a:srgbClr val="231F20"/>
                </a:solidFill>
                <a:latin typeface="Trebuchet MS"/>
                <a:cs typeface="Trebuchet MS"/>
              </a:rPr>
              <a:t>Hormones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play a big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role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emotional 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stability.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menstrual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cycle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irregular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strong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hormonal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shifts,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healthcare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provider.</a:t>
            </a:r>
            <a:endParaRPr sz="1000">
              <a:latin typeface="Arial"/>
              <a:cs typeface="Arial"/>
            </a:endParaRPr>
          </a:p>
          <a:p>
            <a:pPr marL="94615" marR="5080" indent="-81915">
              <a:lnSpc>
                <a:spcPts val="1170"/>
              </a:lnSpc>
              <a:spcBef>
                <a:spcPts val="580"/>
              </a:spcBef>
              <a:buChar char="•"/>
              <a:tabLst>
                <a:tab pos="104139" algn="l"/>
              </a:tabLst>
            </a:pPr>
            <a:r>
              <a:rPr dirty="0" sz="900" spc="70" b="1">
                <a:solidFill>
                  <a:srgbClr val="231F20"/>
                </a:solidFill>
                <a:latin typeface="Trebuchet MS"/>
                <a:cs typeface="Trebuchet MS"/>
              </a:rPr>
              <a:t>Some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holistic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practitioners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such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ho- 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meopaths,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naturopaths,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herbalists,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acupuncturists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will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assist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people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reducing  psychiatric drugs.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provide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powerful,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non-toxic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anxiety,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insomnia,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recommended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lifestyle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diet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exercise.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money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obstacle,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per-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sistent: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providers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sliding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scale.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referral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trust,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alternative providers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unreliable.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herbs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supplements, check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interactions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(many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main-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stream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sources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exaggerate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about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herbs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supplements).</a:t>
            </a:r>
            <a:endParaRPr sz="1000">
              <a:latin typeface="Arial"/>
              <a:cs typeface="Arial"/>
            </a:endParaRPr>
          </a:p>
          <a:p>
            <a:pPr marL="94615" marR="197485" indent="-81915">
              <a:lnSpc>
                <a:spcPct val="101600"/>
              </a:lnSpc>
              <a:spcBef>
                <a:spcPts val="595"/>
              </a:spcBef>
              <a:buChar char="•"/>
              <a:tabLst>
                <a:tab pos="104139" algn="l"/>
              </a:tabLst>
            </a:pP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peer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support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group, therapist,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body- 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worker,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energy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healer can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very 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helpful.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Allow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settle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participant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000" spc="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client.</a:t>
            </a:r>
            <a:endParaRPr sz="1000">
              <a:latin typeface="Arial"/>
              <a:cs typeface="Arial"/>
            </a:endParaRPr>
          </a:p>
          <a:p>
            <a:pPr marL="94615" marR="128905" indent="-81915">
              <a:lnSpc>
                <a:spcPts val="1170"/>
              </a:lnSpc>
              <a:spcBef>
                <a:spcPts val="610"/>
              </a:spcBef>
              <a:buChar char="•"/>
              <a:tabLst>
                <a:tab pos="104139" algn="l"/>
              </a:tabLst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many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people,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spirituality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helps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endure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suffering.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practice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non-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judgmental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accepts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are.</a:t>
            </a:r>
            <a:endParaRPr sz="1000">
              <a:latin typeface="Arial"/>
              <a:cs typeface="Arial"/>
            </a:endParaRPr>
          </a:p>
          <a:p>
            <a:pPr algn="just" marL="94615" marR="262255" indent="-81915">
              <a:lnSpc>
                <a:spcPts val="1170"/>
              </a:lnSpc>
              <a:spcBef>
                <a:spcPts val="575"/>
              </a:spcBef>
              <a:buChar char="•"/>
              <a:tabLst>
                <a:tab pos="104139" algn="l"/>
              </a:tabLst>
            </a:pP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Being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nature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around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plants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animals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bigger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perspective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situation.</a:t>
            </a:r>
            <a:endParaRPr sz="1000">
              <a:latin typeface="Arial"/>
              <a:cs typeface="Arial"/>
            </a:endParaRPr>
          </a:p>
          <a:p>
            <a:pPr marL="94615" marR="220979" indent="-81915">
              <a:lnSpc>
                <a:spcPct val="108300"/>
              </a:lnSpc>
              <a:spcBef>
                <a:spcPts val="520"/>
              </a:spcBef>
              <a:buChar char="•"/>
              <a:tabLst>
                <a:tab pos="104139" algn="l"/>
              </a:tabLst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Art,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music,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crafts, dancing,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creativ-  ity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powerful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ways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express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what 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unreachable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words,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discover</a:t>
            </a:r>
            <a:endParaRPr sz="900">
              <a:latin typeface="Trebuchet MS"/>
              <a:cs typeface="Trebuchet MS"/>
            </a:endParaRPr>
          </a:p>
          <a:p>
            <a:pPr marL="94615" marR="43180">
              <a:lnSpc>
                <a:spcPts val="1170"/>
              </a:lnSpc>
              <a:spcBef>
                <a:spcPts val="55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meaning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ordeal.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crayon sketch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simple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collage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theme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“What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I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now?”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helpful;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listening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compelling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music,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earphones,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lifeline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people.</a:t>
            </a:r>
            <a:endParaRPr sz="1000">
              <a:latin typeface="Arial"/>
              <a:cs typeface="Arial"/>
            </a:endParaRPr>
          </a:p>
          <a:p>
            <a:pPr marL="94615" marR="116839" indent="-81915">
              <a:lnSpc>
                <a:spcPct val="98100"/>
              </a:lnSpc>
              <a:spcBef>
                <a:spcPts val="535"/>
              </a:spcBef>
              <a:buChar char="•"/>
              <a:tabLst>
                <a:tab pos="104139" algn="l"/>
              </a:tabLst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Consider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on-line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support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networks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Inner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Compass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Project,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www.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beyondmeds.com,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addition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replacement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for,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direct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support.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8150" y="3630820"/>
            <a:ext cx="2647950" cy="369887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601980">
              <a:lnSpc>
                <a:spcPts val="1400"/>
              </a:lnSpc>
              <a:spcBef>
                <a:spcPts val="380"/>
              </a:spcBef>
            </a:pPr>
            <a:r>
              <a:rPr dirty="0" sz="1400" spc="155">
                <a:solidFill>
                  <a:srgbClr val="231F20"/>
                </a:solidFill>
                <a:latin typeface="Calibri"/>
                <a:cs typeface="Calibri"/>
              </a:rPr>
              <a:t>Reducing </a:t>
            </a:r>
            <a:r>
              <a:rPr dirty="0" sz="1400" spc="195">
                <a:solidFill>
                  <a:srgbClr val="231F20"/>
                </a:solidFill>
                <a:latin typeface="Calibri"/>
                <a:cs typeface="Calibri"/>
              </a:rPr>
              <a:t>Drug</a:t>
            </a:r>
            <a:r>
              <a:rPr dirty="0" sz="1400" spc="-3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45">
                <a:solidFill>
                  <a:srgbClr val="231F20"/>
                </a:solidFill>
                <a:latin typeface="Calibri"/>
                <a:cs typeface="Calibri"/>
              </a:rPr>
              <a:t>Dosage  </a:t>
            </a: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Safely</a:t>
            </a:r>
            <a:endParaRPr sz="1400">
              <a:latin typeface="Calibri"/>
              <a:cs typeface="Calibri"/>
            </a:endParaRPr>
          </a:p>
          <a:p>
            <a:pPr marL="12700" marR="230504">
              <a:lnSpc>
                <a:spcPct val="100000"/>
              </a:lnSpc>
              <a:spcBef>
                <a:spcPts val="820"/>
              </a:spcBef>
            </a:pPr>
            <a:r>
              <a:rPr dirty="0" sz="1000" spc="-1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following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general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considerations,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no 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single </a:t>
            </a:r>
            <a:r>
              <a:rPr dirty="0" sz="1000" spc="-45" i="1">
                <a:solidFill>
                  <a:srgbClr val="231F20"/>
                </a:solidFill>
                <a:latin typeface="Arial"/>
                <a:cs typeface="Arial"/>
              </a:rPr>
              <a:t>pattern </a:t>
            </a:r>
            <a:r>
              <a:rPr dirty="0" sz="1000" spc="-35" i="1">
                <a:solidFill>
                  <a:srgbClr val="231F20"/>
                </a:solidFill>
                <a:latin typeface="Arial"/>
                <a:cs typeface="Arial"/>
              </a:rPr>
              <a:t>fits</a:t>
            </a:r>
            <a:r>
              <a:rPr dirty="0" sz="1000" spc="25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 i="1">
                <a:solidFill>
                  <a:srgbClr val="231F20"/>
                </a:solidFill>
                <a:latin typeface="Arial"/>
                <a:cs typeface="Arial"/>
              </a:rPr>
              <a:t>everyone: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0" marR="312420" indent="-114300">
              <a:lnSpc>
                <a:spcPct val="103099"/>
              </a:lnSpc>
              <a:spcBef>
                <a:spcPts val="5"/>
              </a:spcBef>
              <a:buChar char="•"/>
              <a:tabLst>
                <a:tab pos="127000" algn="l"/>
              </a:tabLst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Usually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best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go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slow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taper 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gradually.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Though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able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successfully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quickly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once,</a:t>
            </a:r>
            <a:endParaRPr sz="1000">
              <a:latin typeface="Arial"/>
              <a:cs typeface="Arial"/>
            </a:endParaRPr>
          </a:p>
          <a:p>
            <a:pPr marL="127000" marR="5080">
              <a:lnSpc>
                <a:spcPct val="102099"/>
              </a:lnSpc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abruptly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trigger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dangerous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including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seizures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psychosis. Benzodiazepines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antidepressants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debilitating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protracted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syndrome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fast.As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principle, 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were 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successfully.</a:t>
            </a:r>
            <a:endParaRPr sz="1000">
              <a:latin typeface="Arial"/>
              <a:cs typeface="Arial"/>
            </a:endParaRPr>
          </a:p>
          <a:p>
            <a:pPr marL="127000" marR="111125" indent="-114300">
              <a:lnSpc>
                <a:spcPct val="102099"/>
              </a:lnSpc>
              <a:spcBef>
                <a:spcPts val="894"/>
              </a:spcBef>
              <a:buChar char="•"/>
              <a:tabLst>
                <a:tab pos="127000" algn="l"/>
              </a:tabLst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Start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one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drug.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Choose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giving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worst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negative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feel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necessary,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easiest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drawn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(Injections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wear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unevenly,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dose,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switching/adding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pill.)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1340" y="305795"/>
            <a:ext cx="5340095" cy="256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2787" y="2948457"/>
            <a:ext cx="223710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40"/>
              <a:t>Coming </a:t>
            </a:r>
            <a:r>
              <a:rPr dirty="0" sz="1800" spc="-80"/>
              <a:t>Off: </a:t>
            </a:r>
            <a:r>
              <a:rPr dirty="0" sz="1800" spc="-195"/>
              <a:t>Step </a:t>
            </a:r>
            <a:r>
              <a:rPr dirty="0" sz="1800" spc="-204"/>
              <a:t>by</a:t>
            </a:r>
            <a:r>
              <a:rPr dirty="0" sz="1800" spc="-135"/>
              <a:t> </a:t>
            </a:r>
            <a:r>
              <a:rPr dirty="0" sz="1800" spc="-195"/>
              <a:t>Step</a:t>
            </a:r>
            <a:endParaRPr sz="1800"/>
          </a:p>
        </p:txBody>
      </p:sp>
      <p:sp>
        <p:nvSpPr>
          <p:cNvPr id="5" name="object 5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0" marR="5080" indent="-114300">
              <a:lnSpc>
                <a:spcPct val="102099"/>
              </a:lnSpc>
              <a:spcBef>
                <a:spcPts val="75"/>
              </a:spcBef>
              <a:buChar char="•"/>
              <a:tabLst>
                <a:tab pos="127000" algn="l"/>
              </a:tabLst>
            </a:pPr>
            <a:r>
              <a:rPr dirty="0" sz="900" spc="80" b="1">
                <a:latin typeface="Trebuchet MS"/>
                <a:cs typeface="Trebuchet MS"/>
              </a:rPr>
              <a:t>Make </a:t>
            </a:r>
            <a:r>
              <a:rPr dirty="0" sz="900" spc="30" b="1">
                <a:latin typeface="Trebuchet MS"/>
                <a:cs typeface="Trebuchet MS"/>
              </a:rPr>
              <a:t>a </a:t>
            </a:r>
            <a:r>
              <a:rPr dirty="0" sz="900" spc="40" b="1">
                <a:latin typeface="Trebuchet MS"/>
                <a:cs typeface="Trebuchet MS"/>
              </a:rPr>
              <a:t>plan </a:t>
            </a:r>
            <a:r>
              <a:rPr dirty="0" sz="900" spc="50" b="1">
                <a:latin typeface="Trebuchet MS"/>
                <a:cs typeface="Trebuchet MS"/>
              </a:rPr>
              <a:t>and </a:t>
            </a:r>
            <a:r>
              <a:rPr dirty="0" sz="900" spc="30" b="1">
                <a:latin typeface="Trebuchet MS"/>
                <a:cs typeface="Trebuchet MS"/>
              </a:rPr>
              <a:t>revise </a:t>
            </a:r>
            <a:r>
              <a:rPr dirty="0" sz="900" spc="35" b="1">
                <a:latin typeface="Trebuchet MS"/>
                <a:cs typeface="Trebuchet MS"/>
              </a:rPr>
              <a:t>it </a:t>
            </a:r>
            <a:r>
              <a:rPr dirty="0" sz="900" spc="40" b="1">
                <a:latin typeface="Trebuchet MS"/>
                <a:cs typeface="Trebuchet MS"/>
              </a:rPr>
              <a:t>as </a:t>
            </a:r>
            <a:r>
              <a:rPr dirty="0" sz="900" spc="50" b="1">
                <a:latin typeface="Trebuchet MS"/>
                <a:cs typeface="Trebuchet MS"/>
              </a:rPr>
              <a:t>you </a:t>
            </a:r>
            <a:r>
              <a:rPr dirty="0" sz="900" spc="15" b="1">
                <a:latin typeface="Trebuchet MS"/>
                <a:cs typeface="Trebuchet MS"/>
              </a:rPr>
              <a:t>go. </a:t>
            </a:r>
            <a:r>
              <a:rPr dirty="0" spc="-80"/>
              <a:t>Some  </a:t>
            </a:r>
            <a:r>
              <a:rPr dirty="0" spc="-40"/>
              <a:t>people </a:t>
            </a:r>
            <a:r>
              <a:rPr dirty="0" spc="-95"/>
              <a:t>may </a:t>
            </a:r>
            <a:r>
              <a:rPr dirty="0" spc="-70"/>
              <a:t>go </a:t>
            </a:r>
            <a:r>
              <a:rPr dirty="0" spc="-20"/>
              <a:t>slower </a:t>
            </a:r>
            <a:r>
              <a:rPr dirty="0" spc="30"/>
              <a:t>or </a:t>
            </a:r>
            <a:r>
              <a:rPr dirty="0" spc="-50"/>
              <a:t>faster, </a:t>
            </a:r>
            <a:r>
              <a:rPr dirty="0" spc="-15"/>
              <a:t>but </a:t>
            </a:r>
            <a:r>
              <a:rPr dirty="0" spc="-40"/>
              <a:t>one </a:t>
            </a:r>
            <a:r>
              <a:rPr dirty="0" spc="-75"/>
              <a:t>way </a:t>
            </a:r>
            <a:r>
              <a:rPr dirty="0" spc="35"/>
              <a:t>to  </a:t>
            </a:r>
            <a:r>
              <a:rPr dirty="0" spc="-5"/>
              <a:t>start </a:t>
            </a:r>
            <a:r>
              <a:rPr dirty="0" spc="-60"/>
              <a:t>is </a:t>
            </a:r>
            <a:r>
              <a:rPr dirty="0" spc="-130"/>
              <a:t>a </a:t>
            </a:r>
            <a:r>
              <a:rPr dirty="0" spc="-15"/>
              <a:t>test of </a:t>
            </a:r>
            <a:r>
              <a:rPr dirty="0" spc="-105"/>
              <a:t>10% </a:t>
            </a:r>
            <a:r>
              <a:rPr dirty="0" spc="30"/>
              <a:t>or </a:t>
            </a:r>
            <a:r>
              <a:rPr dirty="0" spc="-75"/>
              <a:t>less </a:t>
            </a:r>
            <a:r>
              <a:rPr dirty="0" spc="-15"/>
              <a:t>reduction of </a:t>
            </a:r>
            <a:r>
              <a:rPr dirty="0" spc="-10"/>
              <a:t>your  </a:t>
            </a:r>
            <a:r>
              <a:rPr dirty="0" spc="-25"/>
              <a:t>original </a:t>
            </a:r>
            <a:r>
              <a:rPr dirty="0" spc="-55"/>
              <a:t>dose </a:t>
            </a:r>
            <a:r>
              <a:rPr dirty="0" spc="-40"/>
              <a:t>every </a:t>
            </a:r>
            <a:r>
              <a:rPr dirty="0" spc="-35"/>
              <a:t>2-3 </a:t>
            </a:r>
            <a:r>
              <a:rPr dirty="0" spc="-55"/>
              <a:t>weeks </a:t>
            </a:r>
            <a:r>
              <a:rPr dirty="0" spc="30"/>
              <a:t>or </a:t>
            </a:r>
            <a:r>
              <a:rPr dirty="0" spc="-50"/>
              <a:t>longer. </a:t>
            </a:r>
            <a:r>
              <a:rPr dirty="0" spc="15"/>
              <a:t>Do </a:t>
            </a:r>
            <a:r>
              <a:rPr dirty="0" spc="-20"/>
              <a:t>this  </a:t>
            </a:r>
            <a:r>
              <a:rPr dirty="0" spc="-5"/>
              <a:t>until </a:t>
            </a:r>
            <a:r>
              <a:rPr dirty="0" spc="-45"/>
              <a:t>you </a:t>
            </a:r>
            <a:r>
              <a:rPr dirty="0" spc="-50"/>
              <a:t>reach half </a:t>
            </a:r>
            <a:r>
              <a:rPr dirty="0" spc="-20"/>
              <a:t>the </a:t>
            </a:r>
            <a:r>
              <a:rPr dirty="0" spc="-25"/>
              <a:t>original </a:t>
            </a:r>
            <a:r>
              <a:rPr dirty="0" spc="-70"/>
              <a:t>dosage,</a:t>
            </a:r>
            <a:r>
              <a:rPr dirty="0"/>
              <a:t> </a:t>
            </a:r>
            <a:r>
              <a:rPr dirty="0" spc="-25"/>
              <a:t>then</a:t>
            </a:r>
            <a:endParaRPr sz="900">
              <a:latin typeface="Trebuchet MS"/>
              <a:cs typeface="Trebuchet MS"/>
            </a:endParaRPr>
          </a:p>
          <a:p>
            <a:pPr marL="127000" marR="66040">
              <a:lnSpc>
                <a:spcPct val="102099"/>
              </a:lnSpc>
            </a:pPr>
            <a:r>
              <a:rPr dirty="0" spc="-70"/>
              <a:t>go </a:t>
            </a:r>
            <a:r>
              <a:rPr dirty="0" spc="-25"/>
              <a:t>down </a:t>
            </a:r>
            <a:r>
              <a:rPr dirty="0" spc="-60"/>
              <a:t>by </a:t>
            </a:r>
            <a:r>
              <a:rPr dirty="0" spc="-105"/>
              <a:t>10% </a:t>
            </a:r>
            <a:r>
              <a:rPr dirty="0" spc="-15"/>
              <a:t>of </a:t>
            </a:r>
            <a:r>
              <a:rPr dirty="0" spc="-20"/>
              <a:t>the </a:t>
            </a:r>
            <a:r>
              <a:rPr dirty="0" spc="-50"/>
              <a:t>new level. </a:t>
            </a:r>
            <a:r>
              <a:rPr dirty="0" spc="-70"/>
              <a:t>Make </a:t>
            </a:r>
            <a:r>
              <a:rPr dirty="0" spc="-130"/>
              <a:t>a </a:t>
            </a:r>
            <a:r>
              <a:rPr dirty="0" spc="-15"/>
              <a:t>chart  </a:t>
            </a:r>
            <a:r>
              <a:rPr dirty="0" spc="-50"/>
              <a:t>showing </a:t>
            </a:r>
            <a:r>
              <a:rPr dirty="0" spc="-80"/>
              <a:t>dosages </a:t>
            </a:r>
            <a:r>
              <a:rPr dirty="0" spc="-60"/>
              <a:t>by </a:t>
            </a:r>
            <a:r>
              <a:rPr dirty="0" spc="-40"/>
              <a:t>date. </a:t>
            </a:r>
            <a:r>
              <a:rPr dirty="0" spc="-20"/>
              <a:t>Get </a:t>
            </a:r>
            <a:r>
              <a:rPr dirty="0" spc="-30"/>
              <a:t>pills </a:t>
            </a:r>
            <a:r>
              <a:rPr dirty="0" spc="-15"/>
              <a:t>of </a:t>
            </a:r>
            <a:r>
              <a:rPr dirty="0" spc="-20"/>
              <a:t>different  </a:t>
            </a:r>
            <a:r>
              <a:rPr dirty="0" spc="-60"/>
              <a:t>size, </a:t>
            </a:r>
            <a:r>
              <a:rPr dirty="0" spc="-130"/>
              <a:t>a </a:t>
            </a:r>
            <a:r>
              <a:rPr dirty="0" spc="-10"/>
              <a:t>pill </a:t>
            </a:r>
            <a:r>
              <a:rPr dirty="0"/>
              <a:t>cutter </a:t>
            </a:r>
            <a:r>
              <a:rPr dirty="0" spc="-50"/>
              <a:t>(some </a:t>
            </a:r>
            <a:r>
              <a:rPr dirty="0" spc="-30"/>
              <a:t>pills shouldn’t </a:t>
            </a:r>
            <a:r>
              <a:rPr dirty="0" spc="-65"/>
              <a:t>be </a:t>
            </a:r>
            <a:r>
              <a:rPr dirty="0" spc="-20"/>
              <a:t>cut),  </a:t>
            </a:r>
            <a:r>
              <a:rPr dirty="0" spc="30"/>
              <a:t>or </a:t>
            </a:r>
            <a:r>
              <a:rPr dirty="0" spc="-55"/>
              <a:t>measuring cup </a:t>
            </a:r>
            <a:r>
              <a:rPr dirty="0" spc="10"/>
              <a:t>for </a:t>
            </a:r>
            <a:r>
              <a:rPr dirty="0" spc="-30"/>
              <a:t>liquid. For </a:t>
            </a:r>
            <a:r>
              <a:rPr dirty="0" spc="-50"/>
              <a:t>example, </a:t>
            </a:r>
            <a:r>
              <a:rPr dirty="0" spc="-15"/>
              <a:t>if  </a:t>
            </a:r>
            <a:r>
              <a:rPr dirty="0" spc="-45"/>
              <a:t>you </a:t>
            </a:r>
            <a:r>
              <a:rPr dirty="0" spc="-20"/>
              <a:t>started </a:t>
            </a:r>
            <a:r>
              <a:rPr dirty="0"/>
              <a:t>with </a:t>
            </a:r>
            <a:r>
              <a:rPr dirty="0" spc="-50"/>
              <a:t>400 </a:t>
            </a:r>
            <a:r>
              <a:rPr dirty="0" spc="-80"/>
              <a:t>mg. </a:t>
            </a:r>
            <a:r>
              <a:rPr dirty="0" spc="-60"/>
              <a:t>daily, </a:t>
            </a:r>
            <a:r>
              <a:rPr dirty="0" spc="-45"/>
              <a:t>you </a:t>
            </a:r>
            <a:r>
              <a:rPr dirty="0" spc="-30"/>
              <a:t>could</a:t>
            </a:r>
            <a:r>
              <a:rPr dirty="0" spc="25"/>
              <a:t> </a:t>
            </a:r>
            <a:r>
              <a:rPr dirty="0" spc="10"/>
              <a:t>first</a:t>
            </a:r>
          </a:p>
          <a:p>
            <a:pPr marL="127000" marR="14604">
              <a:lnSpc>
                <a:spcPct val="102099"/>
              </a:lnSpc>
            </a:pPr>
            <a:r>
              <a:rPr dirty="0" spc="-40"/>
              <a:t>reduce </a:t>
            </a:r>
            <a:r>
              <a:rPr dirty="0" spc="-20"/>
              <a:t>the </a:t>
            </a:r>
            <a:r>
              <a:rPr dirty="0" spc="-55"/>
              <a:t>dose </a:t>
            </a:r>
            <a:r>
              <a:rPr dirty="0" spc="-60"/>
              <a:t>by </a:t>
            </a:r>
            <a:r>
              <a:rPr dirty="0" spc="-55"/>
              <a:t>10 </a:t>
            </a:r>
            <a:r>
              <a:rPr dirty="0" spc="-30"/>
              <a:t>percent </a:t>
            </a:r>
            <a:r>
              <a:rPr dirty="0" spc="-40"/>
              <a:t>(40 </a:t>
            </a:r>
            <a:r>
              <a:rPr dirty="0" spc="-60"/>
              <a:t>mg.), </a:t>
            </a:r>
            <a:r>
              <a:rPr dirty="0" spc="30"/>
              <a:t>to </a:t>
            </a:r>
            <a:r>
              <a:rPr dirty="0" spc="-50"/>
              <a:t>360  </a:t>
            </a:r>
            <a:r>
              <a:rPr dirty="0" spc="-80"/>
              <a:t>mg. </a:t>
            </a:r>
            <a:r>
              <a:rPr dirty="0" spc="10"/>
              <a:t>After </a:t>
            </a:r>
            <a:r>
              <a:rPr dirty="0" spc="-60"/>
              <a:t>2 </a:t>
            </a:r>
            <a:r>
              <a:rPr dirty="0" spc="-55"/>
              <a:t>weeks </a:t>
            </a:r>
            <a:r>
              <a:rPr dirty="0" spc="30"/>
              <a:t>or </a:t>
            </a:r>
            <a:r>
              <a:rPr dirty="0" spc="-20"/>
              <a:t>more </a:t>
            </a:r>
            <a:r>
              <a:rPr dirty="0" spc="-15"/>
              <a:t>if </a:t>
            </a:r>
            <a:r>
              <a:rPr dirty="0" spc="-20"/>
              <a:t>the </a:t>
            </a:r>
            <a:r>
              <a:rPr dirty="0" spc="-55"/>
              <a:t>feelings </a:t>
            </a:r>
            <a:r>
              <a:rPr dirty="0" spc="-50"/>
              <a:t>are  </a:t>
            </a:r>
            <a:r>
              <a:rPr dirty="0" spc="-20"/>
              <a:t>tolerable, the </a:t>
            </a:r>
            <a:r>
              <a:rPr dirty="0" spc="-15"/>
              <a:t>next </a:t>
            </a:r>
            <a:r>
              <a:rPr dirty="0" spc="-55"/>
              <a:t>40 </a:t>
            </a:r>
            <a:r>
              <a:rPr dirty="0" spc="-80"/>
              <a:t>mg. </a:t>
            </a:r>
            <a:r>
              <a:rPr dirty="0" spc="-15"/>
              <a:t>reduction </a:t>
            </a:r>
            <a:r>
              <a:rPr dirty="0" spc="-20"/>
              <a:t>would </a:t>
            </a:r>
            <a:r>
              <a:rPr dirty="0" spc="-45"/>
              <a:t>take  you </a:t>
            </a:r>
            <a:r>
              <a:rPr dirty="0" spc="-25"/>
              <a:t>down </a:t>
            </a:r>
            <a:r>
              <a:rPr dirty="0" spc="30"/>
              <a:t>to </a:t>
            </a:r>
            <a:r>
              <a:rPr dirty="0" spc="-50"/>
              <a:t>320 </a:t>
            </a:r>
            <a:r>
              <a:rPr dirty="0" spc="-70"/>
              <a:t>mg., </a:t>
            </a:r>
            <a:r>
              <a:rPr dirty="0" spc="-75"/>
              <a:t>and </a:t>
            </a:r>
            <a:r>
              <a:rPr dirty="0" spc="-55"/>
              <a:t>so </a:t>
            </a:r>
            <a:r>
              <a:rPr dirty="0" spc="-35"/>
              <a:t>on. </a:t>
            </a:r>
            <a:r>
              <a:rPr dirty="0" spc="-25"/>
              <a:t>If </a:t>
            </a:r>
            <a:r>
              <a:rPr dirty="0" spc="-45"/>
              <a:t>you </a:t>
            </a:r>
            <a:r>
              <a:rPr dirty="0" spc="-25"/>
              <a:t>got </a:t>
            </a:r>
            <a:r>
              <a:rPr dirty="0" spc="35"/>
              <a:t>to  </a:t>
            </a:r>
            <a:r>
              <a:rPr dirty="0" spc="-50"/>
              <a:t>200 </a:t>
            </a:r>
            <a:r>
              <a:rPr dirty="0" spc="-80"/>
              <a:t>mg. </a:t>
            </a:r>
            <a:r>
              <a:rPr dirty="0" spc="-75"/>
              <a:t>and </a:t>
            </a:r>
            <a:r>
              <a:rPr dirty="0" spc="-130"/>
              <a:t>a </a:t>
            </a:r>
            <a:r>
              <a:rPr dirty="0" spc="5"/>
              <a:t>further </a:t>
            </a:r>
            <a:r>
              <a:rPr dirty="0" spc="-10"/>
              <a:t>drop </a:t>
            </a:r>
            <a:r>
              <a:rPr dirty="0" spc="-15"/>
              <a:t>of </a:t>
            </a:r>
            <a:r>
              <a:rPr dirty="0" spc="-55"/>
              <a:t>40 </a:t>
            </a:r>
            <a:r>
              <a:rPr dirty="0" spc="-80"/>
              <a:t>mg. was </a:t>
            </a:r>
            <a:r>
              <a:rPr dirty="0" spc="25"/>
              <a:t>too  </a:t>
            </a:r>
            <a:r>
              <a:rPr dirty="0" spc="-15"/>
              <a:t>difficult, </a:t>
            </a:r>
            <a:r>
              <a:rPr dirty="0" spc="-45"/>
              <a:t>you </a:t>
            </a:r>
            <a:r>
              <a:rPr dirty="0" spc="-30"/>
              <a:t>could </a:t>
            </a:r>
            <a:r>
              <a:rPr dirty="0" spc="-40"/>
              <a:t>reduce </a:t>
            </a:r>
            <a:r>
              <a:rPr dirty="0" spc="-60"/>
              <a:t>by </a:t>
            </a:r>
            <a:r>
              <a:rPr dirty="0" spc="-55"/>
              <a:t>10 </a:t>
            </a:r>
            <a:r>
              <a:rPr dirty="0" spc="-30"/>
              <a:t>percent </a:t>
            </a:r>
            <a:r>
              <a:rPr dirty="0" spc="-15"/>
              <a:t>of </a:t>
            </a:r>
            <a:r>
              <a:rPr dirty="0" spc="-50"/>
              <a:t>200  </a:t>
            </a:r>
            <a:r>
              <a:rPr dirty="0" spc="-80"/>
              <a:t>mg. </a:t>
            </a:r>
            <a:r>
              <a:rPr dirty="0" spc="-40"/>
              <a:t>(20 </a:t>
            </a:r>
            <a:r>
              <a:rPr dirty="0" spc="-60"/>
              <a:t>mg.), </a:t>
            </a:r>
            <a:r>
              <a:rPr dirty="0" spc="-75"/>
              <a:t>and </a:t>
            </a:r>
            <a:r>
              <a:rPr dirty="0" spc="-30"/>
              <a:t>then </a:t>
            </a:r>
            <a:r>
              <a:rPr dirty="0" spc="-70"/>
              <a:t>go </a:t>
            </a:r>
            <a:r>
              <a:rPr dirty="0" spc="-25"/>
              <a:t>down </a:t>
            </a:r>
            <a:r>
              <a:rPr dirty="0" spc="30"/>
              <a:t>to </a:t>
            </a:r>
            <a:r>
              <a:rPr dirty="0" spc="-50"/>
              <a:t>180 </a:t>
            </a:r>
            <a:r>
              <a:rPr dirty="0" spc="-80"/>
              <a:t>mg. </a:t>
            </a:r>
            <a:r>
              <a:rPr dirty="0" spc="-25"/>
              <a:t>etc.  </a:t>
            </a:r>
            <a:r>
              <a:rPr dirty="0" spc="-40"/>
              <a:t>This </a:t>
            </a:r>
            <a:r>
              <a:rPr dirty="0" spc="-60"/>
              <a:t>is </a:t>
            </a:r>
            <a:r>
              <a:rPr dirty="0" spc="-30"/>
              <a:t>just </a:t>
            </a:r>
            <a:r>
              <a:rPr dirty="0" spc="-130"/>
              <a:t>a </a:t>
            </a:r>
            <a:r>
              <a:rPr dirty="0" spc="-50"/>
              <a:t>general </a:t>
            </a:r>
            <a:r>
              <a:rPr dirty="0" spc="-40"/>
              <a:t>guideline, </a:t>
            </a:r>
            <a:r>
              <a:rPr dirty="0" spc="-50"/>
              <a:t>however, </a:t>
            </a:r>
            <a:r>
              <a:rPr dirty="0" spc="-70"/>
              <a:t>and  </a:t>
            </a:r>
            <a:r>
              <a:rPr dirty="0" spc="-80"/>
              <a:t>many </a:t>
            </a:r>
            <a:r>
              <a:rPr dirty="0" spc="-40"/>
              <a:t>people </a:t>
            </a:r>
            <a:r>
              <a:rPr dirty="0" spc="-25"/>
              <a:t>do </a:t>
            </a:r>
            <a:r>
              <a:rPr dirty="0" spc="-45"/>
              <a:t>things </a:t>
            </a:r>
            <a:r>
              <a:rPr dirty="0" spc="-25"/>
              <a:t>differently; </a:t>
            </a:r>
            <a:r>
              <a:rPr dirty="0" spc="-30"/>
              <a:t>consider  </a:t>
            </a:r>
            <a:r>
              <a:rPr dirty="0" spc="-25"/>
              <a:t>starting </a:t>
            </a:r>
            <a:r>
              <a:rPr dirty="0"/>
              <a:t>with </a:t>
            </a:r>
            <a:r>
              <a:rPr dirty="0" spc="-130"/>
              <a:t>a </a:t>
            </a:r>
            <a:r>
              <a:rPr dirty="0" spc="-15"/>
              <a:t>test </a:t>
            </a:r>
            <a:r>
              <a:rPr dirty="0" spc="-55"/>
              <a:t>dose </a:t>
            </a:r>
            <a:r>
              <a:rPr dirty="0" spc="-75"/>
              <a:t>and </a:t>
            </a:r>
            <a:r>
              <a:rPr dirty="0" spc="-45"/>
              <a:t>revising </a:t>
            </a:r>
            <a:r>
              <a:rPr dirty="0" spc="-120"/>
              <a:t>as</a:t>
            </a:r>
            <a:r>
              <a:rPr dirty="0" spc="-85"/>
              <a:t> </a:t>
            </a:r>
            <a:r>
              <a:rPr dirty="0" spc="-55"/>
              <a:t>needed.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0" marR="7620" indent="-114300">
              <a:lnSpc>
                <a:spcPct val="103099"/>
              </a:lnSpc>
              <a:buChar char="•"/>
              <a:tabLst>
                <a:tab pos="127000" algn="l"/>
              </a:tabLst>
            </a:pPr>
            <a:r>
              <a:rPr dirty="0" sz="900" spc="40" b="1">
                <a:latin typeface="Trebuchet MS"/>
                <a:cs typeface="Trebuchet MS"/>
              </a:rPr>
              <a:t>If </a:t>
            </a:r>
            <a:r>
              <a:rPr dirty="0" sz="900" spc="50" b="1">
                <a:latin typeface="Trebuchet MS"/>
                <a:cs typeface="Trebuchet MS"/>
              </a:rPr>
              <a:t>you </a:t>
            </a:r>
            <a:r>
              <a:rPr dirty="0" sz="900" spc="25" b="1">
                <a:latin typeface="Trebuchet MS"/>
                <a:cs typeface="Trebuchet MS"/>
              </a:rPr>
              <a:t>have been </a:t>
            </a:r>
            <a:r>
              <a:rPr dirty="0" sz="900" spc="50" b="1">
                <a:latin typeface="Trebuchet MS"/>
                <a:cs typeface="Trebuchet MS"/>
              </a:rPr>
              <a:t>on </a:t>
            </a:r>
            <a:r>
              <a:rPr dirty="0" sz="900" spc="30" b="1">
                <a:latin typeface="Trebuchet MS"/>
                <a:cs typeface="Trebuchet MS"/>
              </a:rPr>
              <a:t>a </a:t>
            </a:r>
            <a:r>
              <a:rPr dirty="0" sz="900" spc="35" b="1">
                <a:latin typeface="Trebuchet MS"/>
                <a:cs typeface="Trebuchet MS"/>
              </a:rPr>
              <a:t>medication </a:t>
            </a:r>
            <a:r>
              <a:rPr dirty="0" sz="900" spc="30" b="1">
                <a:latin typeface="Trebuchet MS"/>
                <a:cs typeface="Trebuchet MS"/>
              </a:rPr>
              <a:t>a </a:t>
            </a:r>
            <a:r>
              <a:rPr dirty="0" sz="900" spc="35" b="1">
                <a:latin typeface="Trebuchet MS"/>
                <a:cs typeface="Trebuchet MS"/>
              </a:rPr>
              <a:t>very  long </a:t>
            </a:r>
            <a:r>
              <a:rPr dirty="0" sz="900" spc="25" b="1">
                <a:latin typeface="Trebuchet MS"/>
                <a:cs typeface="Trebuchet MS"/>
              </a:rPr>
              <a:t>time, </a:t>
            </a:r>
            <a:r>
              <a:rPr dirty="0" spc="-35"/>
              <a:t>you </a:t>
            </a:r>
            <a:r>
              <a:rPr dirty="0" spc="-90"/>
              <a:t>may </a:t>
            </a:r>
            <a:r>
              <a:rPr dirty="0" spc="-25"/>
              <a:t>want </a:t>
            </a:r>
            <a:r>
              <a:rPr dirty="0" spc="35"/>
              <a:t>to </a:t>
            </a:r>
            <a:r>
              <a:rPr dirty="0" spc="5"/>
              <a:t>start with </a:t>
            </a:r>
            <a:r>
              <a:rPr dirty="0" spc="-85"/>
              <a:t>an </a:t>
            </a:r>
            <a:r>
              <a:rPr dirty="0" spc="-60"/>
              <a:t>even  </a:t>
            </a:r>
            <a:r>
              <a:rPr dirty="0" spc="-30"/>
              <a:t>smaller </a:t>
            </a:r>
            <a:r>
              <a:rPr dirty="0" spc="-10"/>
              <a:t>reduction </a:t>
            </a:r>
            <a:r>
              <a:rPr dirty="0" spc="-65"/>
              <a:t>and </a:t>
            </a:r>
            <a:r>
              <a:rPr dirty="0" spc="-20"/>
              <a:t>then </a:t>
            </a:r>
            <a:r>
              <a:rPr dirty="0" spc="-60"/>
              <a:t>stay</a:t>
            </a:r>
            <a:r>
              <a:rPr dirty="0" spc="105"/>
              <a:t> </a:t>
            </a:r>
            <a:r>
              <a:rPr dirty="0" spc="-10"/>
              <a:t>there</a:t>
            </a:r>
            <a:endParaRPr sz="900">
              <a:latin typeface="Trebuchet MS"/>
              <a:cs typeface="Trebuchet MS"/>
            </a:endParaRPr>
          </a:p>
          <a:p>
            <a:pPr marL="127000" marR="38735">
              <a:lnSpc>
                <a:spcPct val="102099"/>
              </a:lnSpc>
            </a:pPr>
            <a:r>
              <a:rPr dirty="0" spc="20"/>
              <a:t>for </a:t>
            </a:r>
            <a:r>
              <a:rPr dirty="0" spc="-130"/>
              <a:t>a </a:t>
            </a:r>
            <a:r>
              <a:rPr dirty="0" spc="-20"/>
              <a:t>while. </a:t>
            </a:r>
            <a:r>
              <a:rPr dirty="0" spc="-85"/>
              <a:t>Be </a:t>
            </a:r>
            <a:r>
              <a:rPr dirty="0" spc="-15"/>
              <a:t>flexible </a:t>
            </a:r>
            <a:r>
              <a:rPr dirty="0" spc="-10"/>
              <a:t>- </a:t>
            </a:r>
            <a:r>
              <a:rPr dirty="0" spc="-40"/>
              <a:t>coming </a:t>
            </a:r>
            <a:r>
              <a:rPr dirty="0" spc="-10"/>
              <a:t>off </a:t>
            </a:r>
            <a:r>
              <a:rPr dirty="0" spc="-20"/>
              <a:t>completely  </a:t>
            </a:r>
            <a:r>
              <a:rPr dirty="0" spc="-25"/>
              <a:t>might </a:t>
            </a:r>
            <a:r>
              <a:rPr dirty="0" spc="10"/>
              <a:t>not </a:t>
            </a:r>
            <a:r>
              <a:rPr dirty="0" spc="-60"/>
              <a:t>be </a:t>
            </a:r>
            <a:r>
              <a:rPr dirty="0"/>
              <a:t>right </a:t>
            </a:r>
            <a:r>
              <a:rPr dirty="0" spc="20"/>
              <a:t>for</a:t>
            </a:r>
            <a:r>
              <a:rPr dirty="0" spc="45"/>
              <a:t> </a:t>
            </a:r>
            <a:r>
              <a:rPr dirty="0" spc="-35"/>
              <a:t>you.</a:t>
            </a:r>
          </a:p>
          <a:p>
            <a:pPr algn="r" marR="19685">
              <a:lnSpc>
                <a:spcPct val="100000"/>
              </a:lnSpc>
              <a:spcBef>
                <a:spcPts val="645"/>
              </a:spcBef>
            </a:pPr>
            <a:r>
              <a:rPr dirty="0" sz="1100" spc="-65"/>
              <a:t>35</a:t>
            </a:r>
            <a:endParaRPr sz="1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08613"/>
            <a:ext cx="2625725" cy="774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499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dirty="0" sz="900" spc="70" b="1">
                <a:solidFill>
                  <a:srgbClr val="231F20"/>
                </a:solidFill>
                <a:latin typeface="Trebuchet MS"/>
                <a:cs typeface="Trebuchet MS"/>
              </a:rPr>
              <a:t>While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gradual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is usually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best,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some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side 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effects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so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serious,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neuroleptic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malignant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syndrome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lamictal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rash,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abrupt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necessary. Keep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lab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tests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communicate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what’s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happening.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284913"/>
            <a:ext cx="2682875" cy="1231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299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After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first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reduction,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monitor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any 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effects </a:t>
            </a:r>
            <a:r>
              <a:rPr dirty="0" sz="900" spc="5" b="1">
                <a:solidFill>
                  <a:srgbClr val="231F20"/>
                </a:solidFill>
                <a:latin typeface="Trebuchet MS"/>
                <a:cs typeface="Trebuchet MS"/>
              </a:rPr>
              <a:t>carefully.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Stay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close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contact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prescriber,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friend,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group,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counselor.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keeping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maybe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someone’s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help.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Remind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if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got worse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directly after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reduced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pass.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2618413"/>
            <a:ext cx="2676525" cy="1082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0" marR="50165" indent="-114300">
              <a:lnSpc>
                <a:spcPct val="100800"/>
              </a:lnSpc>
              <a:spcBef>
                <a:spcPts val="90"/>
              </a:spcBef>
              <a:buChar char="•"/>
              <a:tabLst>
                <a:tab pos="127000" algn="l"/>
              </a:tabLst>
            </a:pP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Especially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with anti-depressants and 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benzodiazepines,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ease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switching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equivalent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dose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similar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“half-life”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gradual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leaving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system.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Allow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least 2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weeks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adjust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endParaRPr sz="10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difficulty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switching.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3802688"/>
            <a:ext cx="2551430" cy="774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499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need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very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small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irregular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doses, 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use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compound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pharmacies,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liquid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form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measuring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cup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syringe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dosage.Ask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pharmacist,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brands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liquid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potencies.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3425" y="405246"/>
            <a:ext cx="261747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Benzodiazepines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highly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addictive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of,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towards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end.Abrupt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dangerous.You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last.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3425" y="1126606"/>
            <a:ext cx="2650490" cy="12471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0" marR="5080" indent="-114300">
              <a:lnSpc>
                <a:spcPct val="101899"/>
              </a:lnSpc>
              <a:spcBef>
                <a:spcPts val="200"/>
              </a:spcBef>
              <a:buChar char="•"/>
              <a:tabLst>
                <a:tab pos="127000" algn="l"/>
              </a:tabLst>
            </a:pPr>
            <a:r>
              <a:rPr dirty="0" sz="900" spc="75" b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very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common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people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start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reduction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process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then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realize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they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going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bit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too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fast.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unbear-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able,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continues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long,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dose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again.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yourself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two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weeks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try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again.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difficulty,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dose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slowly,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73425" y="2460107"/>
            <a:ext cx="2591435" cy="124714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0" marR="5080" indent="-114300">
              <a:lnSpc>
                <a:spcPct val="101899"/>
              </a:lnSpc>
              <a:spcBef>
                <a:spcPts val="200"/>
              </a:spcBef>
              <a:buChar char="•"/>
              <a:tabLst>
                <a:tab pos="127000" algn="l"/>
              </a:tabLst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end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up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5" b="1">
                <a:solidFill>
                  <a:srgbClr val="231F20"/>
                </a:solidFill>
                <a:latin typeface="Trebuchet MS"/>
                <a:cs typeface="Trebuchet MS"/>
              </a:rPr>
              <a:t>crisis,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see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one 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step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larger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process of learning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discovery,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not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failure.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resume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minimum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regain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stability,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again.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Keep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obstacle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itself,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underlying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--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combination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both.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73425" y="3808846"/>
            <a:ext cx="2520315" cy="774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0" marR="5080" indent="-114300">
              <a:lnSpc>
                <a:spcPct val="100499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Remember,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may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find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it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difficult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go 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completely,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accept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possibility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flexible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goals.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well-being,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wait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try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again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right.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77937" y="4831653"/>
            <a:ext cx="2261428" cy="2363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44500" y="4678988"/>
            <a:ext cx="2658745" cy="29006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0" marR="6985" indent="-114300">
              <a:lnSpc>
                <a:spcPct val="100600"/>
              </a:lnSpc>
              <a:spcBef>
                <a:spcPts val="90"/>
              </a:spcBef>
              <a:buChar char="•"/>
              <a:tabLst>
                <a:tab pos="127000" algn="l"/>
              </a:tabLst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taking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anti-Parkinson’s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other 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them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until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substantially reduce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anti-psychotic,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start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gradually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side-effect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</a:t>
            </a:r>
            <a:endParaRPr sz="1000">
              <a:latin typeface="Arial"/>
              <a:cs typeface="Arial"/>
            </a:endParaRPr>
          </a:p>
          <a:p>
            <a:pPr marL="127000" marR="3175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taking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medical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dosages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interacting.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careful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slow,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advice.</a:t>
            </a:r>
            <a:endParaRPr sz="1000">
              <a:latin typeface="Arial"/>
              <a:cs typeface="Arial"/>
            </a:endParaRPr>
          </a:p>
          <a:p>
            <a:pPr marL="127000" marR="5080" indent="-114300">
              <a:lnSpc>
                <a:spcPct val="100000"/>
              </a:lnSpc>
              <a:spcBef>
                <a:spcPts val="900"/>
              </a:spcBef>
              <a:buChar char="•"/>
              <a:tabLst>
                <a:tab pos="127000" algn="l"/>
              </a:tabLst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If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taking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drug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needed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(“prn”),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set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regular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dosage,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try 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less,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option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drugs.Then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gradually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well.You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future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backup,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25" b="1">
                <a:solidFill>
                  <a:srgbClr val="231F20"/>
                </a:solidFill>
                <a:latin typeface="Trebuchet MS"/>
                <a:cs typeface="Trebuchet MS"/>
              </a:rPr>
              <a:t>•</a:t>
            </a:r>
            <a:endParaRPr sz="9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73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427373"/>
            <a:ext cx="2674620" cy="3712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9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dirty="0" sz="1400" spc="125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dirty="0" sz="1400" spc="210">
                <a:solidFill>
                  <a:srgbClr val="231F20"/>
                </a:solidFill>
                <a:latin typeface="Calibri"/>
                <a:cs typeface="Calibri"/>
              </a:rPr>
              <a:t>Feel</a:t>
            </a:r>
            <a:r>
              <a:rPr dirty="0" sz="1400" spc="-5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Like?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1170"/>
              </a:lnSpc>
              <a:spcBef>
                <a:spcPts val="844"/>
              </a:spcBef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different,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keep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open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towards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experience.You 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all –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hit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bricks.You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through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several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rough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weeks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out,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might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notice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long-term.</a:t>
            </a:r>
            <a:endParaRPr sz="1000">
              <a:latin typeface="Arial"/>
              <a:cs typeface="Arial"/>
            </a:endParaRPr>
          </a:p>
          <a:p>
            <a:pPr marL="12700" marR="262255">
              <a:lnSpc>
                <a:spcPts val="1170"/>
              </a:lnSpc>
              <a:spcBef>
                <a:spcPts val="869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Forty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percent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coming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study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reported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significant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problems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10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withdrawing.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Sometimes,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however,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endParaRPr sz="1000">
              <a:latin typeface="Arial"/>
              <a:cs typeface="Arial"/>
            </a:endParaRPr>
          </a:p>
          <a:p>
            <a:pPr algn="just" marL="12700" marR="34925">
              <a:lnSpc>
                <a:spcPts val="1170"/>
              </a:lnSpc>
              <a:spcBef>
                <a:spcPts val="50"/>
              </a:spcBef>
            </a:pP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severe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try 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go back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dosage.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appears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longer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them,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significant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General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health, good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support,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coping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tools,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loving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attitude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95"/>
              </a:lnSpc>
            </a:pP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able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tolerate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effects.</a:t>
            </a:r>
            <a:endParaRPr sz="1000">
              <a:latin typeface="Arial"/>
              <a:cs typeface="Arial"/>
            </a:endParaRPr>
          </a:p>
          <a:p>
            <a:pPr marL="12700" marR="23495">
              <a:lnSpc>
                <a:spcPts val="1160"/>
              </a:lnSpc>
              <a:spcBef>
                <a:spcPts val="55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chemical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dramatic,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vulnerable.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body’s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natural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healing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ability,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remember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time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side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detoxification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process.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key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prepare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problems,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deal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crisis.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expect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worst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though: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open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happening.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775" y="392546"/>
            <a:ext cx="2693035" cy="558228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common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 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anxiety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trouble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sleeping.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cover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wide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range,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limited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to: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feeling  generally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ill,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panic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attacks,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racing thoughts/obsessions,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headaches,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flu-like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symptoms, depression,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dizziness,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fatigue,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tremors, difficulty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breathing,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memory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problems,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emotions,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involuntary</a:t>
            </a:r>
            <a:r>
              <a:rPr dirty="0" sz="10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movements,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muscle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spasms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twitching,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nausea.Withdrawal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trigger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crisis,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personality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changes,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mania,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psychosis,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delusions,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agitation,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symptoms.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Symptoms associated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anti-depres-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sants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include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severe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agitation,“electrical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jolts,”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suicidality,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self-harm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cutting,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aggression.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55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report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worst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at</a:t>
            </a:r>
            <a:endParaRPr sz="1000">
              <a:latin typeface="Arial"/>
              <a:cs typeface="Arial"/>
            </a:endParaRPr>
          </a:p>
          <a:p>
            <a:pPr marL="12700" marR="89535">
              <a:lnSpc>
                <a:spcPts val="1170"/>
              </a:lnSpc>
              <a:spcBef>
                <a:spcPts val="5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process,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reduced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nearly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zero.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creative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flexible.</a:t>
            </a:r>
            <a:endParaRPr sz="1000">
              <a:latin typeface="Arial"/>
              <a:cs typeface="Arial"/>
            </a:endParaRPr>
          </a:p>
          <a:p>
            <a:pPr marL="12700" marR="32384">
              <a:lnSpc>
                <a:spcPts val="1170"/>
              </a:lnSpc>
              <a:spcBef>
                <a:spcPts val="885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anti-seizure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“mood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stabilizer”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appear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neurotransmitters,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electrical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blood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flow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brain, which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similar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create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much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greater susceptibility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mania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during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withdrawal,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sudden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anti-convulsant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seizure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trigger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seizures.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especially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cautious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  <a:p>
            <a:pPr marL="12700" marR="92710">
              <a:lnSpc>
                <a:spcPct val="100400"/>
              </a:lnSpc>
              <a:spcBef>
                <a:spcPts val="785"/>
              </a:spcBef>
            </a:pP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subside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few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days,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weeks,or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more,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patient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can.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Detoxing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adjustment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last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months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more,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learn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deal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feelings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been  suppressed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body  recover. </a:t>
            </a:r>
            <a:r>
              <a:rPr dirty="0" sz="900" spc="-30" b="1" i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many people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most difficult part  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end or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after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struggling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emotions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experiences, 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including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long-term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detoxification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900" spc="-10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healing.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4301232"/>
            <a:ext cx="2657475" cy="297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279775" y="6061826"/>
            <a:ext cx="2686050" cy="151765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16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malignant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syndrome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serious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condition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develop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during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withdrawal.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life-threaten-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ing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involves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changes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consciousness,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abnormal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movements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fever.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neuroleptic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anti-psychotics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these symptoms,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discontinue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seek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medical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treatment.Tardive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condition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extreme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algn="r" marR="39370">
              <a:lnSpc>
                <a:spcPct val="100000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37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544" y="3584633"/>
            <a:ext cx="5506720" cy="2710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Second </a:t>
            </a:r>
            <a:r>
              <a:rPr dirty="0" sz="700" spc="15" b="1">
                <a:solidFill>
                  <a:srgbClr val="231F20"/>
                </a:solidFill>
                <a:latin typeface="Trebuchet MS"/>
                <a:cs typeface="Trebuchet MS"/>
              </a:rPr>
              <a:t>edition, 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June </a:t>
            </a:r>
            <a:r>
              <a:rPr dirty="0" sz="700" spc="-10" b="1">
                <a:solidFill>
                  <a:srgbClr val="231F20"/>
                </a:solidFill>
                <a:latin typeface="Trebuchet MS"/>
                <a:cs typeface="Trebuchet MS"/>
              </a:rPr>
              <a:t>2012,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version 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10-19. </a:t>
            </a:r>
            <a:r>
              <a:rPr dirty="0" sz="700" spc="35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input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ideas are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welcome for future versions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700" spc="-1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15" b="1">
                <a:solidFill>
                  <a:srgbClr val="231F20"/>
                </a:solidFill>
                <a:latin typeface="Trebuchet MS"/>
                <a:cs typeface="Trebuchet MS"/>
              </a:rPr>
              <a:t>guide.</a:t>
            </a:r>
            <a:endParaRPr sz="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1260475">
              <a:lnSpc>
                <a:spcPct val="114300"/>
              </a:lnSpc>
              <a:spcBef>
                <a:spcPts val="5"/>
              </a:spcBef>
            </a:pPr>
            <a:r>
              <a:rPr dirty="0" sz="700" spc="50" b="1">
                <a:solidFill>
                  <a:srgbClr val="231F20"/>
                </a:solidFill>
                <a:latin typeface="Trebuchet MS"/>
                <a:cs typeface="Trebuchet MS"/>
              </a:rPr>
              <a:t>Written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50" b="1">
                <a:solidFill>
                  <a:srgbClr val="231F20"/>
                </a:solidFill>
                <a:latin typeface="Trebuchet MS"/>
                <a:cs typeface="Trebuchet MS"/>
              </a:rPr>
              <a:t>Will</a:t>
            </a:r>
            <a:r>
              <a:rPr dirty="0" sz="700" spc="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Hall.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45" b="1">
                <a:solidFill>
                  <a:srgbClr val="231F20"/>
                </a:solidFill>
                <a:latin typeface="Trebuchet MS"/>
                <a:cs typeface="Trebuchet MS"/>
              </a:rPr>
              <a:t>Thanks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4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700" spc="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Jacks </a:t>
            </a:r>
            <a:r>
              <a:rPr dirty="0" sz="700" spc="40" b="1">
                <a:solidFill>
                  <a:srgbClr val="231F20"/>
                </a:solidFill>
                <a:latin typeface="Trebuchet MS"/>
                <a:cs typeface="Trebuchet MS"/>
              </a:rPr>
              <a:t>Ashley</a:t>
            </a:r>
            <a:r>
              <a:rPr dirty="0" sz="700" spc="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65" b="1">
                <a:solidFill>
                  <a:srgbClr val="231F20"/>
                </a:solidFill>
                <a:latin typeface="Trebuchet MS"/>
                <a:cs typeface="Trebuchet MS"/>
              </a:rPr>
              <a:t>McNamara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early</a:t>
            </a:r>
            <a:r>
              <a:rPr dirty="0" sz="700" spc="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contributions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4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700" spc="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this</a:t>
            </a:r>
            <a:r>
              <a:rPr dirty="0" sz="7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Guide. 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Published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45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Icarus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Project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Freedom</a:t>
            </a:r>
            <a:r>
              <a:rPr dirty="0" sz="7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700" spc="15" b="1">
                <a:solidFill>
                  <a:srgbClr val="231F20"/>
                </a:solidFill>
                <a:latin typeface="Trebuchet MS"/>
                <a:cs typeface="Trebuchet MS"/>
              </a:rPr>
              <a:t>Center.</a:t>
            </a:r>
            <a:endParaRPr sz="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8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700" spc="40" b="1">
                <a:solidFill>
                  <a:srgbClr val="231F20"/>
                </a:solidFill>
                <a:latin typeface="Trebuchet MS"/>
                <a:cs typeface="Trebuchet MS"/>
              </a:rPr>
              <a:t>Additional </a:t>
            </a:r>
            <a:r>
              <a:rPr dirty="0" sz="700" spc="35" b="1">
                <a:solidFill>
                  <a:srgbClr val="231F20"/>
                </a:solidFill>
                <a:latin typeface="Trebuchet MS"/>
                <a:cs typeface="Trebuchet MS"/>
              </a:rPr>
              <a:t>thanks </a:t>
            </a:r>
            <a:r>
              <a:rPr dirty="0" sz="700" spc="10" b="1">
                <a:solidFill>
                  <a:srgbClr val="231F20"/>
                </a:solidFill>
                <a:latin typeface="Trebuchet MS"/>
                <a:cs typeface="Trebuchet MS"/>
              </a:rPr>
              <a:t>to: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Ben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Abelow,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George Badillo,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John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Banister,Amy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Bookbinder,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Dave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Burns,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Kent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Bye,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Mick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Bysshe,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Monica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Cas- 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sani,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Oryx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Cohen,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Colin,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Marykate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Connor,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Laura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Delano,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Jacqui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Dillon,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Dionysia Dionysius,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Marc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Dinacola, Dianne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Dragon,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dreamer, 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Sascha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Altman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DuBrul,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Empties,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Steve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Fenwick, Marian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B.G.,Vikki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Gilbert,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Richard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Gilluly,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Rhiannon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Griffith,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Chaya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Grossberg, </a:t>
            </a:r>
            <a:r>
              <a:rPr dirty="0" sz="800" spc="-110">
                <a:solidFill>
                  <a:srgbClr val="231F20"/>
                </a:solidFill>
                <a:latin typeface="Arial"/>
                <a:cs typeface="Arial"/>
              </a:rPr>
              <a:t>Jen 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Gouvea,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Molly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Hardison,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Gail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Hornstein,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Lee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Hurter,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Jenna,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Jonah,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Julie,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Marianna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Kefallinou,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Ed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Knight,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Inez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Kochius,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Lehman, 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Paul Levy,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Krista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MacKinnon,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Jacks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Ashley McNamara,Tsuyoshi Matsuo,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Pheepho,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Suzanne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Richardson,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Olga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Runciman,Alex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Samets, 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Sarah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Seegal, Seven, Janice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Sorensen,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Lauren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Spiro,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Bonfire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Madigan Shive,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Stacco, </a:t>
            </a:r>
            <a:r>
              <a:rPr dirty="0" sz="800" spc="-90">
                <a:solidFill>
                  <a:srgbClr val="231F20"/>
                </a:solidFill>
                <a:latin typeface="Arial"/>
                <a:cs typeface="Arial"/>
              </a:rPr>
              <a:t>Jessica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Max Stein,Terramuggus,Amy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Upham,Agustina  Vidal,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Dorea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Vierling-Claassen,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Robert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Whitaker,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Kate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Williams,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Professional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Advisors,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8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collaborators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allies.  </a:t>
            </a:r>
            <a:r>
              <a:rPr dirty="0" sz="700" spc="40" b="1">
                <a:solidFill>
                  <a:srgbClr val="231F20"/>
                </a:solidFill>
                <a:latin typeface="Trebuchet MS"/>
                <a:cs typeface="Trebuchet MS"/>
              </a:rPr>
              <a:t>Cover </a:t>
            </a:r>
            <a:r>
              <a:rPr dirty="0" sz="700" spc="10" b="1">
                <a:solidFill>
                  <a:srgbClr val="231F20"/>
                </a:solidFill>
                <a:latin typeface="Trebuchet MS"/>
                <a:cs typeface="Trebuchet MS"/>
              </a:rPr>
              <a:t>art: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Jacks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Ashley McNamara. </a:t>
            </a:r>
            <a:r>
              <a:rPr dirty="0" sz="700" spc="40" b="1">
                <a:solidFill>
                  <a:srgbClr val="231F20"/>
                </a:solidFill>
                <a:latin typeface="Trebuchet MS"/>
                <a:cs typeface="Trebuchet MS"/>
              </a:rPr>
              <a:t>Primary </a:t>
            </a:r>
            <a:r>
              <a:rPr dirty="0" sz="700" spc="25" b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700" spc="40" b="1">
                <a:solidFill>
                  <a:srgbClr val="231F20"/>
                </a:solidFill>
                <a:latin typeface="Trebuchet MS"/>
                <a:cs typeface="Trebuchet MS"/>
              </a:rPr>
              <a:t>art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contributor: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Janice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Sorensen.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700" spc="75" b="1">
                <a:solidFill>
                  <a:srgbClr val="231F20"/>
                </a:solidFill>
                <a:latin typeface="Trebuchet MS"/>
                <a:cs typeface="Trebuchet MS"/>
              </a:rPr>
              <a:t>Art </a:t>
            </a:r>
            <a:r>
              <a:rPr dirty="0" sz="700" spc="10" b="1">
                <a:solidFill>
                  <a:srgbClr val="231F20"/>
                </a:solidFill>
                <a:latin typeface="Trebuchet MS"/>
                <a:cs typeface="Trebuchet MS"/>
              </a:rPr>
              <a:t>design: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Carrie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Bergman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(first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edition);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Seth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Kadish,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Ivana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Klement,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Cheryl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Weigel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(second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edition).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Contributing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artists: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Fly,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Gheena,Will Hall,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Miss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Led, 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Jacks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Ashley McNamara,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Erik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Ruin,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Janice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Sorensen,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Bec</a:t>
            </a:r>
            <a:r>
              <a:rPr dirty="0" sz="80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Young.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00">
              <a:latin typeface="Times New Roman"/>
              <a:cs typeface="Times New Roman"/>
            </a:endParaRPr>
          </a:p>
          <a:p>
            <a:pPr algn="just" marL="12700" marR="291465">
              <a:lnSpc>
                <a:spcPct val="101000"/>
              </a:lnSpc>
            </a:pP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This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800" spc="-2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available 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 free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file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download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Freedom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Center,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Icarus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Project,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Will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Hall 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websites, 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online and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printer-ready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versions. 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free to use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distribute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. </a:t>
            </a: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Spanish,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German, 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Greek,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Italian, </a:t>
            </a:r>
            <a:r>
              <a:rPr dirty="0" sz="900" spc="-90">
                <a:solidFill>
                  <a:srgbClr val="231F20"/>
                </a:solidFill>
                <a:latin typeface="Arial"/>
                <a:cs typeface="Arial"/>
              </a:rPr>
              <a:t>Japanese,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Dutch,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Danish,Thai,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Bosnian,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Chinese,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Hebrew, </a:t>
            </a:r>
            <a:r>
              <a:rPr dirty="0" sz="900" spc="-70">
                <a:solidFill>
                  <a:srgbClr val="231F20"/>
                </a:solidFill>
                <a:latin typeface="Arial"/>
                <a:cs typeface="Arial"/>
              </a:rPr>
              <a:t>Russian,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French, </a:t>
            </a:r>
            <a:r>
              <a:rPr dirty="0" sz="90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9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9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translations.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ctr" marR="397510">
              <a:lnSpc>
                <a:spcPct val="100000"/>
              </a:lnSpc>
              <a:spcBef>
                <a:spcPts val="750"/>
              </a:spcBef>
            </a:pP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Creative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commons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copyright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2012:</a:t>
            </a:r>
            <a:r>
              <a:rPr dirty="0" sz="800" spc="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http://creativecommons.org/licenses/by-nc-nd/3.0/.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2243" y="1639916"/>
            <a:ext cx="11055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Project 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www.theicarusproject.net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in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f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o@theicarusp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r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oject.net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2249516"/>
            <a:ext cx="241236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4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Icarus </a:t>
            </a:r>
            <a:r>
              <a:rPr dirty="0" sz="700" spc="20" b="1">
                <a:solidFill>
                  <a:srgbClr val="231F20"/>
                </a:solidFill>
                <a:latin typeface="Trebuchet MS"/>
                <a:cs typeface="Trebuchet MS"/>
              </a:rPr>
              <a:t>Project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website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community,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network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local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groups,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media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created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struggling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mad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gifts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commonly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labeled </a:t>
            </a:r>
            <a:r>
              <a:rPr dirty="0" sz="800" spc="-10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“mental 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illnesses.”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creating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culture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80">
                <a:solidFill>
                  <a:srgbClr val="231F20"/>
                </a:solidFill>
                <a:latin typeface="Arial"/>
                <a:cs typeface="Arial"/>
              </a:rPr>
              <a:t>language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resonates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actual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00" spc="-7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rather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trying </a:t>
            </a: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fit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lives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800" spc="-105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conventional</a:t>
            </a:r>
            <a:r>
              <a:rPr dirty="0" sz="8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framework.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0644" y="1638392"/>
            <a:ext cx="1059180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0815">
              <a:lnSpc>
                <a:spcPct val="100000"/>
              </a:lnSpc>
              <a:spcBef>
                <a:spcPts val="100"/>
              </a:spcBef>
            </a:pP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Center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  <a:hlinkClick r:id="rId5"/>
              </a:rPr>
              <a:t>www.freedom-center.org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0254" y="2247992"/>
            <a:ext cx="246316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00" spc="30" b="1">
                <a:solidFill>
                  <a:srgbClr val="231F20"/>
                </a:solidFill>
                <a:latin typeface="Trebuchet MS"/>
                <a:cs typeface="Trebuchet MS"/>
              </a:rPr>
              <a:t>Freedom </a:t>
            </a:r>
            <a:r>
              <a:rPr dirty="0" sz="700" spc="35" b="1">
                <a:solidFill>
                  <a:srgbClr val="231F20"/>
                </a:solidFill>
                <a:latin typeface="Trebuchet MS"/>
                <a:cs typeface="Trebuchet MS"/>
              </a:rPr>
              <a:t>Center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award-winning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support,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advocacy 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activism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community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created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Western 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Massachusetts, 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now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transformation.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Run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who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consciousness,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Freedom 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works 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access </a:t>
            </a: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holistic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alternatives,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compas- 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sionate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care,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00" spc="-7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end </a:t>
            </a:r>
            <a:r>
              <a:rPr dirty="0" sz="8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psychiatric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treatment.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6444" y="6502400"/>
            <a:ext cx="4845050" cy="939800"/>
          </a:xfrm>
          <a:prstGeom prst="rect">
            <a:avLst/>
          </a:prstGeom>
          <a:solidFill>
            <a:srgbClr val="E0E1E2"/>
          </a:solidFill>
        </p:spPr>
        <p:txBody>
          <a:bodyPr wrap="square" lIns="0" tIns="74930" rIns="0" bIns="0" rtlCol="0" vert="horz">
            <a:spAutoFit/>
          </a:bodyPr>
          <a:lstStyle/>
          <a:p>
            <a:pPr algn="ctr" marR="19685">
              <a:lnSpc>
                <a:spcPct val="100000"/>
              </a:lnSpc>
              <a:spcBef>
                <a:spcPts val="590"/>
              </a:spcBef>
            </a:pP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Medical</a:t>
            </a:r>
            <a:r>
              <a:rPr dirty="0" sz="1000" spc="4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Disclaimer:</a:t>
            </a:r>
            <a:endParaRPr sz="1000">
              <a:latin typeface="Calibri"/>
              <a:cs typeface="Calibri"/>
            </a:endParaRPr>
          </a:p>
          <a:p>
            <a:pPr algn="ctr" marL="295910" marR="316865" indent="-12065">
              <a:lnSpc>
                <a:spcPct val="100000"/>
              </a:lnSpc>
            </a:pP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guide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spirit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of mutual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aid and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peer support. It is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intended as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medical or professional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advice.While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everyone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different,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psychiatric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drugs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powerful,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withdrawal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--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especially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suddenly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on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80" i="1">
                <a:solidFill>
                  <a:srgbClr val="231F20"/>
                </a:solidFill>
                <a:latin typeface="Calibri"/>
                <a:cs typeface="Calibri"/>
              </a:rPr>
              <a:t>own</a:t>
            </a:r>
            <a:r>
              <a:rPr dirty="0" sz="1000" spc="5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--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can</a:t>
            </a:r>
            <a:r>
              <a:rPr dirty="0" sz="1000" spc="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sometimes</a:t>
            </a:r>
            <a:endParaRPr sz="1000">
              <a:latin typeface="Calibri"/>
              <a:cs typeface="Calibri"/>
            </a:endParaRPr>
          </a:p>
          <a:p>
            <a:pPr algn="ctr" marR="19685">
              <a:lnSpc>
                <a:spcPct val="100000"/>
              </a:lnSpc>
            </a:pP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involve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risks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greater than remaining</a:t>
            </a:r>
            <a:r>
              <a:rPr dirty="0" sz="1000" spc="-9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on.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10" y="3491345"/>
            <a:ext cx="5509260" cy="0"/>
          </a:xfrm>
          <a:custGeom>
            <a:avLst/>
            <a:gdLst/>
            <a:ahLst/>
            <a:cxnLst/>
            <a:rect l="l" t="t" r="r" b="b"/>
            <a:pathLst>
              <a:path w="5509260" h="0">
                <a:moveTo>
                  <a:pt x="0" y="0"/>
                </a:moveTo>
                <a:lnTo>
                  <a:pt x="550926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91236" y="353580"/>
            <a:ext cx="2368295" cy="1124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2397" y="6112764"/>
            <a:ext cx="768095" cy="273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69817" y="705612"/>
            <a:ext cx="2334767" cy="380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39933"/>
            <a:ext cx="2649855" cy="271526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7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agitation, vomiting,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muscle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twitching,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psychotic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persist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from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anti-psychotics.These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usually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diminish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increased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again.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better,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again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gradual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reduction.</a:t>
            </a:r>
            <a:endParaRPr sz="1000">
              <a:latin typeface="Arial"/>
              <a:cs typeface="Arial"/>
            </a:endParaRPr>
          </a:p>
          <a:p>
            <a:pPr marL="12700" marR="470534">
              <a:lnSpc>
                <a:spcPts val="1400"/>
              </a:lnSpc>
              <a:spcBef>
                <a:spcPts val="970"/>
              </a:spcBef>
            </a:pPr>
            <a:r>
              <a:rPr dirty="0" sz="1400" spc="155">
                <a:solidFill>
                  <a:srgbClr val="231F20"/>
                </a:solidFill>
                <a:latin typeface="Calibri"/>
                <a:cs typeface="Calibri"/>
              </a:rPr>
              <a:t>Identifying</a:t>
            </a:r>
            <a:r>
              <a:rPr dirty="0" sz="1400" spc="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55">
                <a:solidFill>
                  <a:srgbClr val="231F20"/>
                </a:solidFill>
                <a:latin typeface="Calibri"/>
                <a:cs typeface="Calibri"/>
              </a:rPr>
              <a:t>Withdrawal,  </a:t>
            </a:r>
            <a:r>
              <a:rPr dirty="0" sz="1400" spc="185">
                <a:solidFill>
                  <a:srgbClr val="231F20"/>
                </a:solidFill>
                <a:latin typeface="Calibri"/>
                <a:cs typeface="Calibri"/>
              </a:rPr>
              <a:t>Returning </a:t>
            </a:r>
            <a:r>
              <a:rPr dirty="0" sz="1400" spc="120">
                <a:solidFill>
                  <a:srgbClr val="231F20"/>
                </a:solidFill>
                <a:latin typeface="Calibri"/>
                <a:cs typeface="Calibri"/>
              </a:rPr>
              <a:t>Emotions,  And </a:t>
            </a:r>
            <a:r>
              <a:rPr dirty="0" sz="1400" spc="145">
                <a:solidFill>
                  <a:srgbClr val="231F20"/>
                </a:solidFill>
                <a:latin typeface="Calibri"/>
                <a:cs typeface="Calibri"/>
              </a:rPr>
              <a:t>new</a:t>
            </a:r>
            <a:r>
              <a:rPr dirty="0" sz="1400" spc="6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245">
                <a:solidFill>
                  <a:srgbClr val="231F20"/>
                </a:solidFill>
                <a:latin typeface="Calibri"/>
                <a:cs typeface="Calibri"/>
              </a:rPr>
              <a:t>challenges</a:t>
            </a:r>
            <a:endParaRPr sz="1400">
              <a:latin typeface="Calibri"/>
              <a:cs typeface="Calibri"/>
            </a:endParaRPr>
          </a:p>
          <a:p>
            <a:pPr marL="12700" marR="6985">
              <a:lnSpc>
                <a:spcPts val="1160"/>
              </a:lnSpc>
              <a:spcBef>
                <a:spcPts val="855"/>
              </a:spcBef>
            </a:pP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painful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when 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medi-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cations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withdrawal: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return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difficult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helping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suppress,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emotions.Withdrawal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tend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begin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reduction,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ease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adjusts: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wait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out.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Returning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emotions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could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3425" y="339933"/>
            <a:ext cx="2675890" cy="2511425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7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resolve,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worked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active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engagement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understanding.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definitive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distinguish between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role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placebo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effect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expectation.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unbearable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disruptive,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going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fast.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Consider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increasing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trying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again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slowly.</a:t>
            </a:r>
            <a:endParaRPr sz="1000">
              <a:latin typeface="Arial"/>
              <a:cs typeface="Arial"/>
            </a:endParaRPr>
          </a:p>
          <a:p>
            <a:pPr marL="12700" marR="19685">
              <a:lnSpc>
                <a:spcPts val="1170"/>
              </a:lnSpc>
              <a:spcBef>
                <a:spcPts val="925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intolerable,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remain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longer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term.Your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developed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dependency,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dependence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increases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term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dependency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tends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Paxil,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benzodiazepines,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neuroleptic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anti-psychotics.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Stay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while,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focused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bigger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improving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dirty="0" sz="1000" spc="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life.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8600" y="3672014"/>
            <a:ext cx="5943600" cy="3872229"/>
          </a:xfrm>
          <a:custGeom>
            <a:avLst/>
            <a:gdLst/>
            <a:ahLst/>
            <a:cxnLst/>
            <a:rect l="l" t="t" r="r" b="b"/>
            <a:pathLst>
              <a:path w="5943600" h="3872229">
                <a:moveTo>
                  <a:pt x="0" y="3871785"/>
                </a:moveTo>
                <a:lnTo>
                  <a:pt x="5943600" y="3871785"/>
                </a:lnTo>
                <a:lnTo>
                  <a:pt x="5943600" y="0"/>
                </a:lnTo>
                <a:lnTo>
                  <a:pt x="0" y="0"/>
                </a:lnTo>
                <a:lnTo>
                  <a:pt x="0" y="3871785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8600" y="3264408"/>
            <a:ext cx="5943600" cy="407670"/>
          </a:xfrm>
          <a:custGeom>
            <a:avLst/>
            <a:gdLst/>
            <a:ahLst/>
            <a:cxnLst/>
            <a:rect l="l" t="t" r="r" b="b"/>
            <a:pathLst>
              <a:path w="5943600" h="407670">
                <a:moveTo>
                  <a:pt x="0" y="407606"/>
                </a:moveTo>
                <a:lnTo>
                  <a:pt x="5943600" y="407606"/>
                </a:lnTo>
                <a:lnTo>
                  <a:pt x="5943600" y="0"/>
                </a:lnTo>
                <a:lnTo>
                  <a:pt x="0" y="0"/>
                </a:lnTo>
                <a:lnTo>
                  <a:pt x="0" y="407606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06750" y="4134180"/>
            <a:ext cx="2715704" cy="2980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500" y="3308625"/>
            <a:ext cx="4853305" cy="4271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231F20"/>
                </a:solidFill>
                <a:latin typeface="Cambria"/>
                <a:cs typeface="Cambria"/>
              </a:rPr>
              <a:t>I </a:t>
            </a:r>
            <a:r>
              <a:rPr dirty="0" sz="1800" spc="-200" b="1">
                <a:solidFill>
                  <a:srgbClr val="231F20"/>
                </a:solidFill>
                <a:latin typeface="Cambria"/>
                <a:cs typeface="Cambria"/>
              </a:rPr>
              <a:t>Think Someone </a:t>
            </a:r>
            <a:r>
              <a:rPr dirty="0" sz="1800" spc="-185" b="1">
                <a:solidFill>
                  <a:srgbClr val="231F20"/>
                </a:solidFill>
                <a:latin typeface="Cambria"/>
                <a:cs typeface="Cambria"/>
              </a:rPr>
              <a:t>is </a:t>
            </a:r>
            <a:r>
              <a:rPr dirty="0" sz="1800" spc="-200" b="1">
                <a:solidFill>
                  <a:srgbClr val="231F20"/>
                </a:solidFill>
                <a:latin typeface="Cambria"/>
                <a:cs typeface="Cambria"/>
              </a:rPr>
              <a:t>Overmedicated, </a:t>
            </a:r>
            <a:r>
              <a:rPr dirty="0" sz="1800" spc="-229" b="1">
                <a:solidFill>
                  <a:srgbClr val="231F20"/>
                </a:solidFill>
                <a:latin typeface="Cambria"/>
                <a:cs typeface="Cambria"/>
              </a:rPr>
              <a:t>What </a:t>
            </a:r>
            <a:r>
              <a:rPr dirty="0" sz="1800" spc="-185" b="1">
                <a:solidFill>
                  <a:srgbClr val="231F20"/>
                </a:solidFill>
                <a:latin typeface="Cambria"/>
                <a:cs typeface="Cambria"/>
              </a:rPr>
              <a:t>Should </a:t>
            </a:r>
            <a:r>
              <a:rPr dirty="0" sz="1800" spc="-15" b="1">
                <a:solidFill>
                  <a:srgbClr val="231F20"/>
                </a:solidFill>
                <a:latin typeface="Cambria"/>
                <a:cs typeface="Cambria"/>
              </a:rPr>
              <a:t>I</a:t>
            </a:r>
            <a:r>
              <a:rPr dirty="0" sz="1800" spc="-125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65" b="1">
                <a:solidFill>
                  <a:srgbClr val="231F20"/>
                </a:solidFill>
                <a:latin typeface="Cambria"/>
                <a:cs typeface="Cambria"/>
              </a:rPr>
              <a:t>Do?</a:t>
            </a:r>
            <a:endParaRPr sz="1800">
              <a:latin typeface="Cambria"/>
              <a:cs typeface="Cambria"/>
            </a:endParaRPr>
          </a:p>
          <a:p>
            <a:pPr marL="12700" marR="2190750">
              <a:lnSpc>
                <a:spcPct val="92100"/>
              </a:lnSpc>
              <a:spcBef>
                <a:spcPts val="830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realize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over-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medicated,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speaking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having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hope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intoxicating,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drunk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realize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drunk. 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notice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tremors,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excessive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sleeping,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stiffness,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blunted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emotions,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agitation,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severe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weight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gain,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slowness,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cognitive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impairment,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possible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signs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overmedication,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assume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it.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active bystander.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Affirm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respect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person’s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raise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issue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gently.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judge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jump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conclusions,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stick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notice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notice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too.Ask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pre-  scriber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response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was.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dialogue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benefits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choices,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especially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withdrawn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passive,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friends,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family,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professionals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let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bias 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fears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involved,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observe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municated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clearly.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changes,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“choice”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shouldn’t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excuse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neglect.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speak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up,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remind them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dirty="0" sz="1000" spc="-1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options.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38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817708"/>
            <a:ext cx="2658745" cy="1967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ct val="97600"/>
              </a:lnSpc>
              <a:spcBef>
                <a:spcPts val="155"/>
              </a:spcBef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Suffering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at the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identity.While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attention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lifesaving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reach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point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rejoin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larger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community,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more on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gifts,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talents,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positive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contri-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butions.As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relationship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medications,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yourself: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interrupt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life,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regain?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my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future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plans?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dreams lead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me?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What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 offer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others?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lessons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learned 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valuable,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sharing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experience.You 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write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video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story,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close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chapter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begin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 one.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67075" y="811797"/>
            <a:ext cx="2656840" cy="15176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180"/>
              </a:spcBef>
            </a:pP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Whether </a:t>
            </a:r>
            <a:r>
              <a:rPr dirty="0" sz="900" spc="-35" b="1" i="1">
                <a:solidFill>
                  <a:srgbClr val="231F20"/>
                </a:solidFill>
                <a:latin typeface="Trebuchet MS"/>
                <a:cs typeface="Trebuchet MS"/>
              </a:rPr>
              <a:t>it’s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completely,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reducing 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900" spc="-4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medications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better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0" b="1" i="1">
                <a:solidFill>
                  <a:srgbClr val="231F20"/>
                </a:solidFill>
                <a:latin typeface="Trebuchet MS"/>
                <a:cs typeface="Trebuchet MS"/>
              </a:rPr>
              <a:t>level,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35" b="1" i="1">
                <a:solidFill>
                  <a:srgbClr val="231F20"/>
                </a:solidFill>
                <a:latin typeface="Trebuchet MS"/>
                <a:cs typeface="Trebuchet MS"/>
              </a:rPr>
              <a:t>just</a:t>
            </a:r>
            <a:r>
              <a:rPr dirty="0" sz="900" spc="-4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gaining 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greater sense </a:t>
            </a:r>
            <a:r>
              <a:rPr dirty="0" sz="900" spc="2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-15" b="1" i="1">
                <a:solidFill>
                  <a:srgbClr val="231F20"/>
                </a:solidFill>
                <a:latin typeface="Trebuchet MS"/>
                <a:cs typeface="Trebuchet MS"/>
              </a:rPr>
              <a:t>control,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celebrate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your new 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empowerment.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isn’t 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living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hardship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scars: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expressing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deepest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truth.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diagnosis,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medications,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through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crisis,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full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equal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being.Your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suffering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today,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might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made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wiser.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9423" y="3392423"/>
            <a:ext cx="4329264" cy="3824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354572"/>
            <a:ext cx="191770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0"/>
              <a:t>Looking </a:t>
            </a:r>
            <a:r>
              <a:rPr dirty="0" sz="1800" spc="-190"/>
              <a:t>to </a:t>
            </a:r>
            <a:r>
              <a:rPr dirty="0" sz="1800" spc="-225"/>
              <a:t>the</a:t>
            </a:r>
            <a:r>
              <a:rPr dirty="0" sz="1800" spc="-170"/>
              <a:t> </a:t>
            </a:r>
            <a:r>
              <a:rPr dirty="0" sz="1800" spc="-210"/>
              <a:t>Future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39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9900" y="354572"/>
            <a:ext cx="287083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10"/>
              <a:t>Afterward:</a:t>
            </a:r>
            <a:r>
              <a:rPr dirty="0" sz="1800" spc="-25"/>
              <a:t> </a:t>
            </a:r>
            <a:r>
              <a:rPr dirty="0" sz="1800" spc="-185"/>
              <a:t>Special</a:t>
            </a:r>
            <a:r>
              <a:rPr dirty="0" sz="1800" spc="-165"/>
              <a:t> </a:t>
            </a:r>
            <a:r>
              <a:rPr dirty="0" sz="1800" spc="-195"/>
              <a:t>Considerations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263900" y="764475"/>
            <a:ext cx="2656205" cy="64566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104139">
              <a:lnSpc>
                <a:spcPct val="102499"/>
              </a:lnSpc>
              <a:spcBef>
                <a:spcPts val="7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exact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extent 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unknown,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companies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honest.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took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pressure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anti-depressant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packaging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carried the “black</a:t>
            </a:r>
            <a:r>
              <a:rPr dirty="0" sz="10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box”</a:t>
            </a:r>
            <a:endParaRPr sz="1000">
              <a:latin typeface="Arial"/>
              <a:cs typeface="Arial"/>
            </a:endParaRPr>
          </a:p>
          <a:p>
            <a:pPr algn="just" marL="12700" marR="50800">
              <a:lnSpc>
                <a:spcPct val="102499"/>
              </a:lnSpc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warning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could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warnings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ADHD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cause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addiction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psychosis.</a:t>
            </a:r>
            <a:endParaRPr sz="1000">
              <a:latin typeface="Arial"/>
              <a:cs typeface="Arial"/>
            </a:endParaRPr>
          </a:p>
          <a:p>
            <a:pPr marL="12700" marR="59690">
              <a:lnSpc>
                <a:spcPct val="104000"/>
              </a:lnSpc>
              <a:spcBef>
                <a:spcPts val="985"/>
              </a:spcBef>
            </a:pP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Child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behavioral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problems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are </a:t>
            </a:r>
            <a:r>
              <a:rPr dirty="0" sz="900" spc="-20" b="1" i="1">
                <a:solidFill>
                  <a:srgbClr val="231F20"/>
                </a:solidFill>
                <a:latin typeface="Trebuchet MS"/>
                <a:cs typeface="Trebuchet MS"/>
              </a:rPr>
              <a:t>very real,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families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need help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900" spc="-5" b="1" i="1">
                <a:solidFill>
                  <a:srgbClr val="231F20"/>
                </a:solidFill>
                <a:latin typeface="Trebuchet MS"/>
                <a:cs typeface="Trebuchet MS"/>
              </a:rPr>
              <a:t>dealing </a:t>
            </a:r>
            <a:r>
              <a:rPr dirty="0" sz="900" spc="-10" b="1" i="1">
                <a:solidFill>
                  <a:srgbClr val="231F20"/>
                </a:solidFill>
                <a:latin typeface="Trebuchet MS"/>
                <a:cs typeface="Trebuchet MS"/>
              </a:rPr>
              <a:t>with them.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trying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solve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raises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issues.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Unlike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adults,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legal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refuse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drugs.The  brains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bodies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forming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exceptionally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vulnerable.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Child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personalities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influenced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surroundings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receive,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assess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behavioral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problems.</a:t>
            </a:r>
            <a:endParaRPr sz="1000">
              <a:latin typeface="Arial"/>
              <a:cs typeface="Arial"/>
            </a:endParaRPr>
          </a:p>
          <a:p>
            <a:pPr marL="12700" marR="125095">
              <a:lnSpc>
                <a:spcPct val="102499"/>
              </a:lnSpc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families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growing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pressure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compete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perform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school,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getting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additional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“special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needs”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status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provide.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Labeling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bring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lifelong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stigma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expectation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cannot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</a:t>
            </a:r>
            <a:endParaRPr sz="1000">
              <a:latin typeface="Arial"/>
              <a:cs typeface="Arial"/>
            </a:endParaRPr>
          </a:p>
          <a:p>
            <a:pPr marL="12700" marR="194310">
              <a:lnSpc>
                <a:spcPct val="102499"/>
              </a:lnSpc>
              <a:spcBef>
                <a:spcPts val="90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Confusing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matters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behavioral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attention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punishment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behaviors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problem,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which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end up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inadvertently reinforcing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behavior.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“identified  patient”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community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itself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Child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reflect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larger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overlooked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dirty="0" sz="1000" spc="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diagnosis.</a:t>
            </a:r>
            <a:endParaRPr sz="1000">
              <a:latin typeface="Arial"/>
              <a:cs typeface="Arial"/>
            </a:endParaRPr>
          </a:p>
          <a:p>
            <a:pPr marL="12700" marR="85090">
              <a:lnSpc>
                <a:spcPct val="102499"/>
              </a:lnSpc>
              <a:spcBef>
                <a:spcPts val="900"/>
              </a:spcBef>
            </a:pP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youth,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relatively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short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time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usually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physical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resilience,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lives 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supervised,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suited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Creating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trial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error: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addressing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parents,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conflicts,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8784" y="799300"/>
            <a:ext cx="2687320" cy="678053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401320">
              <a:lnSpc>
                <a:spcPct val="84500"/>
              </a:lnSpc>
              <a:spcBef>
                <a:spcPts val="360"/>
              </a:spcBef>
            </a:pP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Drugs </a:t>
            </a:r>
            <a:r>
              <a:rPr dirty="0" sz="1400" spc="13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1400" spc="125">
                <a:solidFill>
                  <a:srgbClr val="231F20"/>
                </a:solidFill>
                <a:latin typeface="Calibri"/>
                <a:cs typeface="Calibri"/>
              </a:rPr>
              <a:t>Liquid </a:t>
            </a:r>
            <a:r>
              <a:rPr dirty="0" sz="1400" spc="110">
                <a:solidFill>
                  <a:srgbClr val="231F20"/>
                </a:solidFill>
                <a:latin typeface="Calibri"/>
                <a:cs typeface="Calibri"/>
              </a:rPr>
              <a:t>Form,  </a:t>
            </a:r>
            <a:r>
              <a:rPr dirty="0" sz="1400" spc="195">
                <a:solidFill>
                  <a:srgbClr val="231F20"/>
                </a:solidFill>
                <a:latin typeface="Calibri"/>
                <a:cs typeface="Calibri"/>
              </a:rPr>
              <a:t>Half-Life,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40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05">
                <a:solidFill>
                  <a:srgbClr val="231F20"/>
                </a:solidFill>
                <a:latin typeface="Calibri"/>
                <a:cs typeface="Calibri"/>
              </a:rPr>
              <a:t>Compound  </a:t>
            </a:r>
            <a:r>
              <a:rPr dirty="0" sz="1400" spc="160">
                <a:solidFill>
                  <a:srgbClr val="231F20"/>
                </a:solidFill>
                <a:latin typeface="Calibri"/>
                <a:cs typeface="Calibri"/>
              </a:rPr>
              <a:t>Pharmacies</a:t>
            </a:r>
            <a:endParaRPr sz="1400">
              <a:latin typeface="Calibri"/>
              <a:cs typeface="Calibri"/>
            </a:endParaRPr>
          </a:p>
          <a:p>
            <a:pPr marL="12700" marR="17145">
              <a:lnSpc>
                <a:spcPct val="101699"/>
              </a:lnSpc>
              <a:spcBef>
                <a:spcPts val="819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Switching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liquid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form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gives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greater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control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reducing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slowly;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pharmacist,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brands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have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potencies.You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“compound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pharmacy”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(found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internet) that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mix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doses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specification.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Some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pills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dissolved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water,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pill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cutter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useful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(time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released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pills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cut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dissolved, so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ask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pharmacist).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90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“Half-life”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abruptly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washes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out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it.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Shorter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half-lives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leaves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body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faster.</a:t>
            </a:r>
            <a:endParaRPr sz="1000">
              <a:latin typeface="Arial"/>
              <a:cs typeface="Arial"/>
            </a:endParaRPr>
          </a:p>
          <a:p>
            <a:pPr marL="12700" marR="143510">
              <a:lnSpc>
                <a:spcPct val="101699"/>
              </a:lnSpc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difficult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shorter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half-lives,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want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switch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equivalent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longer</a:t>
            </a:r>
            <a:endParaRPr sz="1000">
              <a:latin typeface="Arial"/>
              <a:cs typeface="Arial"/>
            </a:endParaRPr>
          </a:p>
          <a:p>
            <a:pPr marL="12700" marR="75565">
              <a:lnSpc>
                <a:spcPct val="101699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half-lives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reducing.That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dosage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leave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dirty="0" sz="10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gradually.</a:t>
            </a:r>
            <a:endParaRPr sz="1000">
              <a:latin typeface="Arial"/>
              <a:cs typeface="Arial"/>
            </a:endParaRPr>
          </a:p>
          <a:p>
            <a:pPr marL="12700" marR="381635">
              <a:lnSpc>
                <a:spcPct val="72600"/>
              </a:lnSpc>
              <a:spcBef>
                <a:spcPts val="980"/>
              </a:spcBef>
            </a:pPr>
            <a:r>
              <a:rPr dirty="0" sz="1400" spc="200">
                <a:solidFill>
                  <a:srgbClr val="231F20"/>
                </a:solidFill>
                <a:latin typeface="Calibri"/>
                <a:cs typeface="Calibri"/>
              </a:rPr>
              <a:t>Children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75">
                <a:solidFill>
                  <a:srgbClr val="231F20"/>
                </a:solidFill>
                <a:latin typeface="Calibri"/>
                <a:cs typeface="Calibri"/>
              </a:rPr>
              <a:t>Psychiatric  </a:t>
            </a: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Drugs</a:t>
            </a:r>
            <a:endParaRPr sz="1400">
              <a:latin typeface="Calibri"/>
              <a:cs typeface="Calibri"/>
            </a:endParaRPr>
          </a:p>
          <a:p>
            <a:pPr marL="12700" marR="38735">
              <a:lnSpc>
                <a:spcPct val="101699"/>
              </a:lnSpc>
              <a:spcBef>
                <a:spcPts val="815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young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adults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children,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even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infants,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given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diagnoses  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prescriptions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stimulants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ADHD, 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number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anti-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psychotic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neuroleptics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growing.  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trend 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reflects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aggressive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marketing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pharmaceutical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companies.</a:t>
            </a:r>
            <a:endParaRPr sz="1000">
              <a:latin typeface="Arial"/>
              <a:cs typeface="Arial"/>
            </a:endParaRPr>
          </a:p>
          <a:p>
            <a:pPr marL="12700" marR="60960">
              <a:lnSpc>
                <a:spcPct val="101800"/>
              </a:lnSpc>
              <a:spcBef>
                <a:spcPts val="450"/>
              </a:spcBef>
            </a:pP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term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studies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exist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impact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children.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prescribed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are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FDA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approved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child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use.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recently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psychiatry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accepted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diagnosing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illnesses: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past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still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developing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changing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personalities,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subject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criteria 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adults.</a:t>
            </a:r>
            <a:endParaRPr sz="1000">
              <a:latin typeface="Arial"/>
              <a:cs typeface="Arial"/>
            </a:endParaRPr>
          </a:p>
          <a:p>
            <a:pPr marL="31115">
              <a:lnSpc>
                <a:spcPct val="100000"/>
              </a:lnSpc>
              <a:spcBef>
                <a:spcPts val="66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2589646"/>
            <a:ext cx="2663190" cy="36029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106045">
              <a:lnSpc>
                <a:spcPct val="102499"/>
              </a:lnSpc>
              <a:spcBef>
                <a:spcPts val="7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circumstances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children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in.While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pressures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families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economic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circumstantial,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parenting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classes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family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therapy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proven effective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helpful,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diet,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exercise,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sleep,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homeopathy,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nature.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400" spc="175">
                <a:solidFill>
                  <a:srgbClr val="231F20"/>
                </a:solidFill>
                <a:latin typeface="Calibri"/>
                <a:cs typeface="Calibri"/>
              </a:rPr>
              <a:t>Lawsuits</a:t>
            </a:r>
            <a:endParaRPr sz="1400">
              <a:latin typeface="Calibri"/>
              <a:cs typeface="Calibri"/>
            </a:endParaRPr>
          </a:p>
          <a:p>
            <a:pPr marL="12700" marR="18415">
              <a:lnSpc>
                <a:spcPct val="102499"/>
              </a:lnSpc>
              <a:spcBef>
                <a:spcPts val="82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experienced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negative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 including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difficulty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withdrawing,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eligible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file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suit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against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manufacturer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acted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improperly.</a:t>
            </a:r>
            <a:endParaRPr sz="1000">
              <a:latin typeface="Arial"/>
              <a:cs typeface="Arial"/>
            </a:endParaRPr>
          </a:p>
          <a:p>
            <a:pPr marL="12700" marR="51435">
              <a:lnSpc>
                <a:spcPct val="102499"/>
              </a:lnSpc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true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newer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Over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thousands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received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settlements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totaling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billions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dollars.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Contact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reputable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lawyer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000" spc="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information.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400" spc="204">
                <a:solidFill>
                  <a:srgbClr val="231F20"/>
                </a:solidFill>
                <a:latin typeface="Calibri"/>
                <a:cs typeface="Calibri"/>
              </a:rPr>
              <a:t>Future</a:t>
            </a:r>
            <a:r>
              <a:rPr dirty="0" sz="140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Drugs</a:t>
            </a:r>
            <a:endParaRPr sz="1400">
              <a:latin typeface="Calibri"/>
              <a:cs typeface="Calibri"/>
            </a:endParaRPr>
          </a:p>
          <a:p>
            <a:pPr marL="12700" marR="183515">
              <a:lnSpc>
                <a:spcPct val="102499"/>
              </a:lnSpc>
              <a:spcBef>
                <a:spcPts val="82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Pharmaceutical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companies plan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introduce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wide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range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new 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future.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these drugs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marketed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improvements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past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1800" y="6285346"/>
            <a:ext cx="2514600" cy="95885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7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industry’s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record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skeptical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innovations.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Repeatedly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are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brought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market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“new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improved.”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Then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serious problems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toxic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revealed,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corruption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exposed,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lawsuits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filed.The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next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cycle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begins,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“new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improved”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0725" y="2589646"/>
            <a:ext cx="2612390" cy="122936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126364">
              <a:lnSpc>
                <a:spcPct val="102499"/>
              </a:lnSpc>
              <a:spcBef>
                <a:spcPts val="7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introduced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once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again.The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“atypical”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anti-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psychotics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clear</a:t>
            </a:r>
            <a:r>
              <a:rPr dirty="0" sz="1000" spc="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example.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  <a:spcBef>
                <a:spcPts val="9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lose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profitability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patents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expire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after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few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companies’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interest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pit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new,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expensive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against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older,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cheaper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ones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generically,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deceive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public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60725" y="3911716"/>
            <a:ext cx="2675255" cy="32181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133985">
              <a:lnSpc>
                <a:spcPct val="102499"/>
              </a:lnSpc>
              <a:spcBef>
                <a:spcPts val="7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Marketing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 amounts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experi-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mentation.There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huge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potential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dangerous  negative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abuse.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past drugs,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miraculous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claims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likely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00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scandal.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Choice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400" spc="35">
                <a:solidFill>
                  <a:srgbClr val="231F20"/>
                </a:solidFill>
                <a:latin typeface="Calibri"/>
                <a:cs typeface="Calibri"/>
              </a:rPr>
              <a:t>“Do </a:t>
            </a:r>
            <a:r>
              <a:rPr dirty="0" sz="1400" spc="75">
                <a:solidFill>
                  <a:srgbClr val="231F20"/>
                </a:solidFill>
                <a:latin typeface="Calibri"/>
                <a:cs typeface="Calibri"/>
              </a:rPr>
              <a:t>No</a:t>
            </a:r>
            <a:r>
              <a:rPr dirty="0" sz="1400" spc="4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90">
                <a:solidFill>
                  <a:srgbClr val="231F20"/>
                </a:solidFill>
                <a:latin typeface="Calibri"/>
                <a:cs typeface="Calibri"/>
              </a:rPr>
              <a:t>Harm”</a:t>
            </a:r>
            <a:endParaRPr sz="1400">
              <a:latin typeface="Calibri"/>
              <a:cs typeface="Calibri"/>
            </a:endParaRPr>
          </a:p>
          <a:p>
            <a:pPr marL="12700" marR="263525">
              <a:lnSpc>
                <a:spcPct val="102499"/>
              </a:lnSpc>
              <a:spcBef>
                <a:spcPts val="82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 prescribers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responsibility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collaboratively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clients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respect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choices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treatments.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prescribers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bound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principle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“do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harm.”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endParaRPr sz="1000">
              <a:latin typeface="Arial"/>
              <a:cs typeface="Arial"/>
            </a:endParaRPr>
          </a:p>
          <a:p>
            <a:pPr marL="12700" marR="60960">
              <a:lnSpc>
                <a:spcPct val="102499"/>
              </a:lnSpc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signs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overmedication,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aren’t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justified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usefulness,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client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wants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dangerous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contribute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addiction,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prescriber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cannot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along.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inform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patients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why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disagree,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grounds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ethics,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viable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Otherwise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respect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2499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choice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excuse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neglecting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clients’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real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600" y="228600"/>
            <a:ext cx="5943600" cy="2231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943600" cy="7325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069" y="357776"/>
            <a:ext cx="2774950" cy="4792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25">
                <a:solidFill>
                  <a:srgbClr val="231F20"/>
                </a:solidFill>
                <a:latin typeface="Calibri"/>
                <a:cs typeface="Calibri"/>
              </a:rPr>
              <a:t>“Insight”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Forced</a:t>
            </a:r>
            <a:r>
              <a:rPr dirty="0" sz="1400" spc="-4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80">
                <a:solidFill>
                  <a:srgbClr val="231F20"/>
                </a:solidFill>
                <a:latin typeface="Calibri"/>
                <a:cs typeface="Calibri"/>
              </a:rPr>
              <a:t>Drugging</a:t>
            </a:r>
            <a:endParaRPr sz="1400">
              <a:latin typeface="Calibri"/>
              <a:cs typeface="Calibri"/>
            </a:endParaRPr>
          </a:p>
          <a:p>
            <a:pPr marL="12700" marR="43815">
              <a:lnSpc>
                <a:spcPct val="101699"/>
              </a:lnSpc>
              <a:spcBef>
                <a:spcPts val="8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forces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against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will,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justification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lack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insight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harming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harming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others,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can’t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themselves.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practice,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definition 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“insight”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“risk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self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others”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blurry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subjective.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depend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facility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parents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think</a:t>
            </a:r>
            <a:endParaRPr sz="1000">
              <a:latin typeface="Arial"/>
              <a:cs typeface="Arial"/>
            </a:endParaRPr>
          </a:p>
          <a:p>
            <a:pPr marL="12700" marR="81915">
              <a:lnSpc>
                <a:spcPct val="101699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best,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objective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standard.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conflict,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acting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how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control,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drugging,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force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convenience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overworked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staff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untrained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ways.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onto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yelling,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cutting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(which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 usually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attempt).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Biological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theories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“need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medication”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drugging,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court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settings,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“lacking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insight”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amounts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disagreeing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psychiatrist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thinks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sick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medicated.</a:t>
            </a:r>
            <a:endParaRPr sz="1000">
              <a:latin typeface="Arial"/>
              <a:cs typeface="Arial"/>
            </a:endParaRPr>
          </a:p>
          <a:p>
            <a:pPr marL="12700" marR="169545">
              <a:lnSpc>
                <a:spcPct val="101699"/>
              </a:lnSpc>
              <a:spcBef>
                <a:spcPts val="894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legacy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violent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abusive.Today,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thanks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patients’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rights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activism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survivor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movement,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laws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recognize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</a:t>
            </a:r>
            <a:endParaRPr sz="1000">
              <a:latin typeface="Arial"/>
              <a:cs typeface="Arial"/>
            </a:endParaRPr>
          </a:p>
          <a:p>
            <a:pPr algn="just" marL="12700" marR="39370">
              <a:lnSpc>
                <a:spcPct val="101699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drugging,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protections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mandate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least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intrusive,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least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harmful,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treatments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used.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protections,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however, 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rarely fully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followed,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few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receive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funding.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4384" y="582680"/>
            <a:ext cx="2771140" cy="46799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2700" marR="172085">
              <a:lnSpc>
                <a:spcPts val="1150"/>
              </a:lnSpc>
              <a:spcBef>
                <a:spcPts val="180"/>
              </a:spcBef>
            </a:pP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Forcing </a:t>
            </a:r>
            <a:r>
              <a:rPr dirty="0" sz="1000" spc="5" b="1" i="1">
                <a:solidFill>
                  <a:srgbClr val="231F20"/>
                </a:solidFill>
                <a:latin typeface="Trebuchet MS"/>
                <a:cs typeface="Trebuchet MS"/>
              </a:rPr>
              <a:t>people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into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treatment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taking 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often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traumatizes </a:t>
            </a:r>
            <a:r>
              <a:rPr dirty="0" sz="1000" spc="10" b="1" i="1">
                <a:solidFill>
                  <a:srgbClr val="231F20"/>
                </a:solidFill>
                <a:latin typeface="Trebuchet MS"/>
                <a:cs typeface="Trebuchet MS"/>
              </a:rPr>
              <a:t>them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makes  </a:t>
            </a:r>
            <a:r>
              <a:rPr dirty="0" sz="1000" spc="-10" b="1" i="1">
                <a:solidFill>
                  <a:srgbClr val="231F20"/>
                </a:solidFill>
                <a:latin typeface="Trebuchet MS"/>
                <a:cs typeface="Trebuchet MS"/>
              </a:rPr>
              <a:t>things </a:t>
            </a:r>
            <a:r>
              <a:rPr dirty="0" sz="1000" spc="-20" b="1" i="1">
                <a:solidFill>
                  <a:srgbClr val="231F20"/>
                </a:solidFill>
                <a:latin typeface="Trebuchet MS"/>
                <a:cs typeface="Trebuchet MS"/>
              </a:rPr>
              <a:t>worse,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creating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fear </a:t>
            </a:r>
            <a:r>
              <a:rPr dirty="0" sz="10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000" b="1" i="1">
                <a:solidFill>
                  <a:srgbClr val="231F20"/>
                </a:solidFill>
                <a:latin typeface="Trebuchet MS"/>
                <a:cs typeface="Trebuchet MS"/>
              </a:rPr>
              <a:t>avoidance  </a:t>
            </a:r>
            <a:r>
              <a:rPr dirty="0" sz="1000" spc="30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1000" spc="-5" b="1" i="1">
                <a:solidFill>
                  <a:srgbClr val="231F20"/>
                </a:solidFill>
                <a:latin typeface="Trebuchet MS"/>
                <a:cs typeface="Trebuchet MS"/>
              </a:rPr>
              <a:t>help.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Force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undermines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healing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relationship,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violates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human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integrity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mind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sense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self.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Drugging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locking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 up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“risk”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double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standard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</a:t>
            </a:r>
            <a:endParaRPr sz="1000">
              <a:latin typeface="Arial"/>
              <a:cs typeface="Arial"/>
            </a:endParaRPr>
          </a:p>
          <a:p>
            <a:pPr marL="12700" marR="107314">
              <a:lnSpc>
                <a:spcPts val="1150"/>
              </a:lnSpc>
            </a:pP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deny someone’s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professionals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afraid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something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can’t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predict.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While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helped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involuntary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hospitalization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drugging,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rights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infringement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dangers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trauma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great,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especially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other,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voluntary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approaches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tried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aren’t.We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‘either-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7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force-or-nothing’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trap.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50"/>
              </a:lnSpc>
              <a:spcBef>
                <a:spcPts val="930"/>
              </a:spcBef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seem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“lack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insight”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unable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acknowledge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problems,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one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person’s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opinion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someone,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grounds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label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away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basic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rights.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Trying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 then learning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mistakes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is  </a:t>
            </a:r>
            <a:r>
              <a:rPr dirty="0" sz="1000" spc="-80" i="1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dirty="0" sz="1000" spc="-80" i="1">
                <a:solidFill>
                  <a:srgbClr val="231F20"/>
                </a:solidFill>
                <a:latin typeface="Calibri"/>
                <a:cs typeface="Calibri"/>
              </a:rPr>
              <a:t>grow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trouble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choices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opportunity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everyone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else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learn.What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someone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else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considers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“self-destructive”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person knows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cope,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given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things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struggling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with: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damaging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someone’s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“self-destructive”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behavior.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spiritual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consciousness,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nonconformist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beliefs,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conflicts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members,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trauma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“lack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insight,”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deserve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listened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to,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illnesses.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576" y="5486400"/>
            <a:ext cx="5619749" cy="1901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43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63900" y="322950"/>
            <a:ext cx="2687955" cy="3340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3340">
              <a:lnSpc>
                <a:spcPct val="100000"/>
              </a:lnSpc>
              <a:spcBef>
                <a:spcPts val="100"/>
              </a:spcBef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world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religions;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manic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an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escape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impossible circumstances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deep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spiritual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truths.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Even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falling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like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crazy.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unusual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mysterious</a:t>
            </a:r>
            <a:endParaRPr sz="1000">
              <a:latin typeface="Arial"/>
              <a:cs typeface="Arial"/>
            </a:endParaRPr>
          </a:p>
          <a:p>
            <a:pPr marL="12700" marR="54610">
              <a:lnSpc>
                <a:spcPct val="100000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impossible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school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suppressing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them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powerful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included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theas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humanity’s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diversity?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worth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exploring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meaning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purpose?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Could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human  challenges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life, offering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opportunities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transform who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are?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cultures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rates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recovery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welcome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states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rather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 excluding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them;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societies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find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place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anyone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going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madness. 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redefine normal,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communities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talk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openly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suffering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limits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treatments.“Coming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out”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difference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could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lead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social</a:t>
            </a:r>
            <a:r>
              <a:rPr dirty="0" sz="1000" spc="-1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72548" y="3831335"/>
            <a:ext cx="2671051" cy="3355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4500" y="322950"/>
            <a:ext cx="2663825" cy="7256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do no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harm,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based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what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person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defines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define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outside,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cutting,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suicidal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thoughts, 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recreational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use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seem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most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issue,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may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decide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housing,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abusive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boyfriend,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access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care.We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mental health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based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voluntary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services,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compassion,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patience,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force,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control,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paternalism.We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also need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communities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taking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responsibility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each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other.</a:t>
            </a:r>
            <a:endParaRPr sz="1000">
              <a:latin typeface="Arial"/>
              <a:cs typeface="Arial"/>
            </a:endParaRPr>
          </a:p>
          <a:p>
            <a:pPr marL="12700" marR="118110">
              <a:lnSpc>
                <a:spcPct val="100000"/>
              </a:lnSpc>
              <a:spcBef>
                <a:spcPts val="450"/>
              </a:spcBef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communicating,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supportive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helper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advocates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bridge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gap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between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“ordinary”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reality.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help,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gentleness,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flexibility,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patience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acceptance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usually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best.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forced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drugging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claims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act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patient’s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interest,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“advance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directives”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define 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themselves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what they want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want.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Advance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directives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crisis, where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give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instructions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 what 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do,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contact,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preferences  (including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leaving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alone)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case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having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communicating.</a:t>
            </a:r>
            <a:endParaRPr sz="1000">
              <a:latin typeface="Arial"/>
              <a:cs typeface="Arial"/>
            </a:endParaRPr>
          </a:p>
          <a:p>
            <a:pPr marL="12700" marR="24130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Advance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directives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legally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binding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(which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change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movement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advocacy),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but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carry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weight 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treated.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400" spc="150">
                <a:solidFill>
                  <a:srgbClr val="231F20"/>
                </a:solidFill>
                <a:latin typeface="Calibri"/>
                <a:cs typeface="Calibri"/>
              </a:rPr>
              <a:t>Redefining</a:t>
            </a:r>
            <a:r>
              <a:rPr dirty="0" sz="140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25">
                <a:solidFill>
                  <a:srgbClr val="231F20"/>
                </a:solidFill>
                <a:latin typeface="Calibri"/>
                <a:cs typeface="Calibri"/>
              </a:rPr>
              <a:t>“Normal”</a:t>
            </a:r>
            <a:endParaRPr sz="1400">
              <a:latin typeface="Calibri"/>
              <a:cs typeface="Calibri"/>
            </a:endParaRPr>
          </a:p>
          <a:p>
            <a:pPr marL="12700" marR="24130">
              <a:lnSpc>
                <a:spcPct val="100000"/>
              </a:lnSpc>
              <a:spcBef>
                <a:spcPts val="82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definition 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“normal?”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supports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principle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best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rid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everything considered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“symptom.”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shouldn’t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indulged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romanticized,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 this: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learn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live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hearing voices;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suicidal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feelings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realize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part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change; 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depression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creative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paranoia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message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abuse,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reflects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sensitivity</a:t>
            </a:r>
            <a:endParaRPr sz="1000">
              <a:latin typeface="Arial"/>
              <a:cs typeface="Arial"/>
            </a:endParaRPr>
          </a:p>
          <a:p>
            <a:pPr marL="12700" marR="151130">
              <a:lnSpc>
                <a:spcPct val="100000"/>
              </a:lnSpc>
            </a:pP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nonverbal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communication;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self-injury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useful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cope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overwhelming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trauma;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universe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talking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0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shared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</a:t>
            </a:r>
            <a:endParaRPr sz="10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32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8554" y="260065"/>
            <a:ext cx="1062355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4"/>
              <a:t>Resources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3069" y="1468772"/>
            <a:ext cx="2655570" cy="1085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0">
                <a:solidFill>
                  <a:srgbClr val="231F20"/>
                </a:solidFill>
                <a:latin typeface="Calibri"/>
                <a:cs typeface="Calibri"/>
              </a:rPr>
              <a:t>FREE </a:t>
            </a:r>
            <a:r>
              <a:rPr dirty="0" sz="1400" spc="15">
                <a:solidFill>
                  <a:srgbClr val="231F20"/>
                </a:solidFill>
                <a:latin typeface="Calibri"/>
                <a:cs typeface="Calibri"/>
              </a:rPr>
              <a:t>DOWNLOADS</a:t>
            </a:r>
            <a:r>
              <a:rPr dirty="0" sz="1400" spc="6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17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215">
                <a:solidFill>
                  <a:srgbClr val="231F20"/>
                </a:solidFill>
                <a:latin typeface="Calibri"/>
                <a:cs typeface="Calibri"/>
              </a:rPr>
              <a:t>translations: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2899"/>
              </a:lnSpc>
              <a:spcBef>
                <a:spcPts val="79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free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several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languages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in online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printer-ready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versions.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You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have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permission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print,  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copy,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share, </a:t>
            </a: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link,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distribute </a:t>
            </a:r>
            <a:r>
              <a:rPr dirty="0" sz="850" spc="-10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long </a:t>
            </a:r>
            <a:r>
              <a:rPr dirty="0" sz="850" spc="-10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don’t  alter </a:t>
            </a:r>
            <a:r>
              <a:rPr dirty="0" sz="850" spc="2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sell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it.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30" b="1">
                <a:solidFill>
                  <a:srgbClr val="231F20"/>
                </a:solidFill>
                <a:latin typeface="Trebuchet MS"/>
                <a:cs typeface="Trebuchet MS"/>
                <a:hlinkClick r:id="rId2"/>
              </a:rPr>
              <a:t>www.willhall.net/comingoffmeds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9" y="2812432"/>
            <a:ext cx="2594610" cy="469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135">
                <a:solidFill>
                  <a:srgbClr val="231F20"/>
                </a:solidFill>
                <a:latin typeface="Calibri"/>
                <a:cs typeface="Calibri"/>
              </a:rPr>
              <a:t>Key</a:t>
            </a:r>
            <a:r>
              <a:rPr dirty="0" sz="140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229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Inner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Compass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Project</a:t>
            </a:r>
            <a:r>
              <a:rPr dirty="0" sz="8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http://bit.ly/yPjusy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3069" y="3383932"/>
            <a:ext cx="2395855" cy="27178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125" b="1" i="1">
                <a:solidFill>
                  <a:srgbClr val="231F20"/>
                </a:solidFill>
                <a:latin typeface="Trebuchet MS"/>
                <a:cs typeface="Trebuchet MS"/>
              </a:rPr>
              <a:t>MIND</a:t>
            </a:r>
            <a:r>
              <a:rPr dirty="0" sz="800" spc="-1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“Making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Sense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Drugs”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http://bit.ly/yPjusy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069" y="3757312"/>
            <a:ext cx="2629535" cy="39624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“Understanding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Psychosis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Schizophrenia”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British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Psychological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Society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800" spc="-3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http://bit.ly/1RtRS1T</a:t>
            </a:r>
            <a:r>
              <a:rPr dirty="0" sz="80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800" spc="-15">
                <a:solidFill>
                  <a:srgbClr val="231F20"/>
                </a:solidFill>
                <a:latin typeface="Arial"/>
                <a:cs typeface="Arial"/>
                <a:hlinkClick r:id="rId5"/>
              </a:rPr>
              <a:t>http://bit.ly/1RrXzDO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069" y="4255152"/>
            <a:ext cx="2343150" cy="5207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Drugs: Successful</a:t>
            </a:r>
            <a:r>
              <a:rPr dirty="0" sz="800" spc="-9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With- 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drawal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Neuroleptics,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Antidepressants,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Lithium, Carbamazepine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Tranquilizers 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00" spc="-65">
                <a:solidFill>
                  <a:srgbClr val="231F20"/>
                </a:solidFill>
                <a:latin typeface="Arial"/>
                <a:cs typeface="Arial"/>
              </a:rPr>
              <a:t>Lehmann,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ed.</a:t>
            </a:r>
            <a:r>
              <a:rPr dirty="0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  <a:hlinkClick r:id="rId6"/>
              </a:rPr>
              <a:t>www.peter-lehmann-publishing.com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069" y="4877452"/>
            <a:ext cx="2552700" cy="39624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Anatomy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Epidemic: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Magic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Bullets,</a:t>
            </a:r>
            <a:r>
              <a:rPr dirty="0" sz="800" spc="-10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Drugs,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the Astonishing Rise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Mental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Illness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in 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America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</a:rPr>
              <a:t>Robert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</a:rPr>
              <a:t>Whitaker,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Crown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Books</a:t>
            </a:r>
            <a:r>
              <a:rPr dirty="0" sz="8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50">
                <a:solidFill>
                  <a:srgbClr val="231F20"/>
                </a:solidFill>
                <a:latin typeface="Arial"/>
                <a:cs typeface="Arial"/>
              </a:rPr>
              <a:t>2010.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069" y="5375292"/>
            <a:ext cx="121094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  <a:hlinkClick r:id="rId7"/>
              </a:rPr>
              <a:t>www.beyondmeds.com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069" y="5624212"/>
            <a:ext cx="2435860" cy="27178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Drugs: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Harm</a:t>
            </a:r>
            <a:r>
              <a:rPr dirty="0" sz="800" spc="-8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Reduction 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Approach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video </a:t>
            </a:r>
            <a:r>
              <a:rPr dirty="0" sz="8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800" spc="15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800" spc="-30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dirty="0" sz="8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231F20"/>
                </a:solidFill>
                <a:latin typeface="Arial"/>
                <a:cs typeface="Arial"/>
                <a:hlinkClick r:id="rId8"/>
              </a:rPr>
              <a:t>http://bit.ly/zAMTRF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069" y="5997592"/>
            <a:ext cx="2331085" cy="39624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just"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Drug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Withdrawal: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Guide for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Pre-  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scribers, 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Therapists,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Patients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their 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Families 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00" spc="-40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Breggin,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Springer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Publishing,</a:t>
            </a:r>
            <a:r>
              <a:rPr dirty="0" sz="8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45">
                <a:solidFill>
                  <a:srgbClr val="231F20"/>
                </a:solidFill>
                <a:latin typeface="Arial"/>
                <a:cs typeface="Arial"/>
              </a:rPr>
              <a:t>2012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069" y="6495432"/>
            <a:ext cx="2247900" cy="271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5" b="1" i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Psych Drugs: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Meeting of</a:t>
            </a:r>
            <a:r>
              <a:rPr dirty="0" sz="800" spc="-14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Minds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800" spc="-15">
                <a:solidFill>
                  <a:srgbClr val="231F20"/>
                </a:solidFill>
                <a:latin typeface="Arial"/>
                <a:cs typeface="Arial"/>
              </a:rPr>
              <a:t>film </a:t>
            </a:r>
            <a:r>
              <a:rPr dirty="0" sz="800" spc="-55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00" spc="-35">
                <a:solidFill>
                  <a:srgbClr val="231F20"/>
                </a:solidFill>
                <a:latin typeface="Arial"/>
                <a:cs typeface="Arial"/>
              </a:rPr>
              <a:t>Daniel Mackler</a:t>
            </a:r>
            <a:r>
              <a:rPr dirty="0" sz="8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9"/>
              </a:rPr>
              <a:t>http://bit.ly/1UcVqNh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069" y="6873892"/>
            <a:ext cx="1742439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  <a:hlinkClick r:id="rId10"/>
              </a:rPr>
              <a:t>www.SurvingAntidepressants.org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3069" y="7127892"/>
            <a:ext cx="2147570" cy="274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Gainining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Autonomy</a:t>
            </a:r>
            <a:r>
              <a:rPr dirty="0" sz="8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on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Medication </a:t>
            </a:r>
            <a:r>
              <a:rPr dirty="0" sz="800" spc="140" b="1">
                <a:solidFill>
                  <a:srgbClr val="231F20"/>
                </a:solidFill>
                <a:latin typeface="Trebuchet MS"/>
                <a:cs typeface="Trebuchet MS"/>
              </a:rPr>
              <a:t>GAM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00" spc="-20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http://bit.ly/GAM20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8184" y="1468772"/>
            <a:ext cx="2395220" cy="935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76555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231F20"/>
                </a:solidFill>
                <a:latin typeface="Calibri"/>
                <a:cs typeface="Calibri"/>
              </a:rPr>
              <a:t>COMING </a:t>
            </a:r>
            <a:r>
              <a:rPr dirty="0" sz="1400" spc="50">
                <a:solidFill>
                  <a:srgbClr val="231F20"/>
                </a:solidFill>
                <a:latin typeface="Calibri"/>
                <a:cs typeface="Calibri"/>
              </a:rPr>
              <a:t>OFF </a:t>
            </a:r>
            <a:r>
              <a:rPr dirty="0" sz="1400" spc="85">
                <a:solidFill>
                  <a:srgbClr val="231F20"/>
                </a:solidFill>
                <a:latin typeface="Calibri"/>
                <a:cs typeface="Calibri"/>
              </a:rPr>
              <a:t>Medications  </a:t>
            </a:r>
            <a:r>
              <a:rPr dirty="0" sz="1400" spc="25">
                <a:solidFill>
                  <a:srgbClr val="231F20"/>
                </a:solidFill>
                <a:latin typeface="Calibri"/>
                <a:cs typeface="Calibri"/>
              </a:rPr>
              <a:t>SUPPORT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980"/>
              </a:lnSpc>
              <a:spcBef>
                <a:spcPts val="894"/>
              </a:spcBef>
            </a:pP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Antidepressant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Solution: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Step-By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Step guide</a:t>
            </a:r>
            <a:r>
              <a:rPr dirty="0" sz="800" spc="-10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Safely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Overcoming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Antidepressant Withdrawal 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Joseph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Glenmullen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Free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Press,</a:t>
            </a:r>
            <a:r>
              <a:rPr dirty="0" sz="850" spc="-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8184" y="2505092"/>
            <a:ext cx="1045844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Benzo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Buddies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12"/>
              </a:rPr>
              <a:t>www.benzobuddies.org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8184" y="2878472"/>
            <a:ext cx="2637790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Benzodiazepines: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Co-operation </a:t>
            </a:r>
            <a:r>
              <a:rPr dirty="0" sz="800" spc="100" b="1">
                <a:solidFill>
                  <a:srgbClr val="231F20"/>
                </a:solidFill>
                <a:latin typeface="Trebuchet MS"/>
                <a:cs typeface="Trebuchet MS"/>
              </a:rPr>
              <a:t>Not</a:t>
            </a:r>
            <a:r>
              <a:rPr dirty="0" sz="800" spc="-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Confrontation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3"/>
              </a:rPr>
              <a:t>www.bcnc.org.uk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8184" y="3251852"/>
            <a:ext cx="2302510" cy="39751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80"/>
              </a:spcBef>
            </a:pP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Benzodiazepines: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 i="1">
                <a:solidFill>
                  <a:srgbClr val="231F20"/>
                </a:solidFill>
                <a:latin typeface="Trebuchet MS"/>
                <a:cs typeface="Trebuchet MS"/>
              </a:rPr>
              <a:t>How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They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Work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 i="1">
                <a:solidFill>
                  <a:srgbClr val="231F20"/>
                </a:solidFill>
                <a:latin typeface="Trebuchet MS"/>
                <a:cs typeface="Trebuchet MS"/>
              </a:rPr>
              <a:t>How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 To 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Withdraw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(The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Ashton</a:t>
            </a:r>
            <a:r>
              <a:rPr dirty="0" sz="800" spc="-3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Manual)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990"/>
              </a:lnSpc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C.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Heather</a:t>
            </a:r>
            <a:r>
              <a:rPr dirty="0" sz="8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Ashton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8184" y="3749692"/>
            <a:ext cx="838200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Benzo.org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www.benzo.org.uk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8184" y="4123072"/>
            <a:ext cx="1570990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Benzo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</a:t>
            </a:r>
            <a:r>
              <a:rPr dirty="0" sz="800" spc="-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Forum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15"/>
              </a:rPr>
              <a:t>http://benzowithdrawal.com/forum/</a:t>
            </a:r>
            <a:endParaRPr sz="8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58184" y="4496452"/>
            <a:ext cx="2098675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Benzo-Wise: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Recovery</a:t>
            </a:r>
            <a:r>
              <a:rPr dirty="0" sz="800" spc="-8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Companion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110">
                <a:solidFill>
                  <a:srgbClr val="231F20"/>
                </a:solidFill>
                <a:latin typeface="Arial"/>
                <a:cs typeface="Arial"/>
              </a:rPr>
              <a:t>V.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Baylissa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Frederick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2009,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Campanile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Publishing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58184" y="4869832"/>
            <a:ext cx="1998345" cy="273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44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Bristol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&amp;</a:t>
            </a:r>
            <a:r>
              <a:rPr dirty="0" sz="800" spc="-1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District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Tranquilliser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Project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05"/>
              </a:lnSpc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6"/>
              </a:rPr>
              <a:t>www.btpinfo.org.uk/</a:t>
            </a:r>
            <a:endParaRPr sz="8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8184" y="5243212"/>
            <a:ext cx="2571115" cy="39751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114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Council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information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Tranquilizers,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Antide-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pressants,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Painkillers 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7"/>
              </a:rPr>
              <a:t>www.citawithdrawal.org.uk/</a:t>
            </a:r>
            <a:endParaRPr sz="8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58184" y="5746132"/>
            <a:ext cx="2485390" cy="402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Doing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Without Drugs: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Guide for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Non-Users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Users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1991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Sylvia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Caras, 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8"/>
              </a:rPr>
              <a:t>www.peoplewho.org/documents/doingwithoutdrugs.htm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58184" y="6254132"/>
            <a:ext cx="2162175" cy="529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Halting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SSRI’s</a:t>
            </a:r>
            <a:endParaRPr sz="800">
              <a:latin typeface="Trebuchet MS"/>
              <a:cs typeface="Trebuchet MS"/>
            </a:endParaRPr>
          </a:p>
          <a:p>
            <a:pPr marL="12700" marR="5080">
              <a:lnSpc>
                <a:spcPts val="1000"/>
              </a:lnSpc>
              <a:spcBef>
                <a:spcPts val="45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David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Healy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19"/>
              </a:rPr>
              <a:t>www.mind.org.uk/NR/rdonlyres/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59D68F19-F69C-4613-BD40-A0D8B38D1410/0/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969"/>
              </a:lnSpc>
            </a:pP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DavidHealyHaltingSSRIs.pdf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58184" y="6889132"/>
            <a:ext cx="1393190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Paxil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</a:t>
            </a:r>
            <a:r>
              <a:rPr dirty="0" sz="8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FAQ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5"/>
              </a:lnSpc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20"/>
              </a:rPr>
              <a:t>www.paxilprogress.org/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8600" y="690714"/>
            <a:ext cx="5943600" cy="665480"/>
          </a:xfrm>
          <a:prstGeom prst="rect">
            <a:avLst/>
          </a:prstGeom>
          <a:solidFill>
            <a:srgbClr val="E0E1E2"/>
          </a:solidFill>
        </p:spPr>
        <p:txBody>
          <a:bodyPr wrap="square" lIns="0" tIns="74930" rIns="0" bIns="0" rtlCol="0" vert="horz">
            <a:spAutoFit/>
          </a:bodyPr>
          <a:lstStyle/>
          <a:p>
            <a:pPr marL="1268730" marR="1075690" indent="-174625">
              <a:lnSpc>
                <a:spcPct val="137500"/>
              </a:lnSpc>
              <a:spcBef>
                <a:spcPts val="590"/>
              </a:spcBef>
            </a:pP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looking for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information about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psychiatric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drugs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000" spc="-55" i="1">
                <a:solidFill>
                  <a:srgbClr val="231F20"/>
                </a:solidFill>
                <a:latin typeface="Calibri"/>
                <a:cs typeface="Calibri"/>
              </a:rPr>
              <a:t>mental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disorders, 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consult the </a:t>
            </a:r>
            <a:r>
              <a:rPr dirty="0" sz="1000" spc="-70" i="1">
                <a:solidFill>
                  <a:srgbClr val="231F20"/>
                </a:solidFill>
                <a:latin typeface="Calibri"/>
                <a:cs typeface="Calibri"/>
              </a:rPr>
              <a:t>following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sources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references </a:t>
            </a:r>
            <a:r>
              <a:rPr dirty="0" sz="1000" spc="-75" i="1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dirty="0" sz="1000" spc="-60" i="1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write </a:t>
            </a:r>
            <a:r>
              <a:rPr dirty="0" sz="1000" spc="-45" i="1">
                <a:solidFill>
                  <a:srgbClr val="231F20"/>
                </a:solidFill>
                <a:latin typeface="Calibri"/>
                <a:cs typeface="Calibri"/>
              </a:rPr>
              <a:t>this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50" i="1">
                <a:solidFill>
                  <a:srgbClr val="231F20"/>
                </a:solidFill>
                <a:latin typeface="Calibri"/>
                <a:cs typeface="Calibri"/>
              </a:rPr>
              <a:t>guide.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45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069" y="549761"/>
            <a:ext cx="2553970" cy="40259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Protocol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85" b="1">
                <a:solidFill>
                  <a:srgbClr val="231F20"/>
                </a:solidFill>
                <a:latin typeface="Trebuchet MS"/>
                <a:cs typeface="Trebuchet MS"/>
              </a:rPr>
              <a:t>SSRI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Antidepres-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sants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0"/>
              </a:lnSpc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David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Healy</a:t>
            </a:r>
            <a:r>
              <a:rPr dirty="0" sz="85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2"/>
              </a:rPr>
              <a:t>www.benzo.org.uk/healy.htm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069" y="1057761"/>
            <a:ext cx="2341245" cy="402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Drug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</a:t>
            </a:r>
            <a:r>
              <a:rPr dirty="0" sz="800" spc="-11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Primer</a:t>
            </a:r>
            <a:endParaRPr sz="800">
              <a:latin typeface="Trebuchet MS"/>
              <a:cs typeface="Trebuchet MS"/>
            </a:endParaRPr>
          </a:p>
          <a:p>
            <a:pPr marL="12700" marR="5080">
              <a:lnSpc>
                <a:spcPts val="1000"/>
              </a:lnSpc>
              <a:spcBef>
                <a:spcPts val="45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Monica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Cassani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http://bipolarblast.wordpress.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 com/2009/09/22/psychiatric-drug-withdrawal-primer/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9" y="1565761"/>
            <a:ext cx="2584450" cy="40259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Road </a:t>
            </a:r>
            <a:r>
              <a:rPr dirty="0" sz="800" spc="95" b="1">
                <a:solidFill>
                  <a:srgbClr val="231F20"/>
                </a:solidFill>
                <a:latin typeface="Trebuchet MS"/>
                <a:cs typeface="Trebuchet MS"/>
              </a:rPr>
              <a:t>-</a:t>
            </a:r>
            <a:r>
              <a:rPr dirty="0" sz="8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tranquilizer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anti-depressant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dependency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0"/>
              </a:lnSpc>
            </a:pPr>
            <a:r>
              <a:rPr dirty="0" sz="850" spc="-2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http://recovery-road.org/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3069" y="2067411"/>
            <a:ext cx="2522855" cy="53594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273050">
              <a:lnSpc>
                <a:spcPts val="1000"/>
              </a:lnSpc>
              <a:spcBef>
                <a:spcPts val="150"/>
              </a:spcBef>
            </a:pPr>
            <a:r>
              <a:rPr dirty="0" sz="850" spc="5" b="1" i="1">
                <a:solidFill>
                  <a:srgbClr val="231F20"/>
                </a:solidFill>
                <a:latin typeface="Trebuchet MS"/>
                <a:cs typeface="Trebuchet MS"/>
              </a:rPr>
              <a:t>Schizophrenia </a:t>
            </a:r>
            <a:r>
              <a:rPr dirty="0" sz="850" spc="70" b="1" i="1">
                <a:solidFill>
                  <a:srgbClr val="231F20"/>
                </a:solidFill>
                <a:latin typeface="Trebuchet MS"/>
                <a:cs typeface="Trebuchet MS"/>
              </a:rPr>
              <a:t>&amp; </a:t>
            </a:r>
            <a:r>
              <a:rPr dirty="0" sz="850" spc="15" b="1" i="1">
                <a:solidFill>
                  <a:srgbClr val="231F20"/>
                </a:solidFill>
                <a:latin typeface="Trebuchet MS"/>
                <a:cs typeface="Trebuchet MS"/>
              </a:rPr>
              <a:t>Natural </a:t>
            </a:r>
            <a:r>
              <a:rPr dirty="0" sz="850" spc="5" b="1" i="1">
                <a:solidFill>
                  <a:srgbClr val="231F20"/>
                </a:solidFill>
                <a:latin typeface="Trebuchet MS"/>
                <a:cs typeface="Trebuchet MS"/>
              </a:rPr>
              <a:t>Remedies  </a:t>
            </a:r>
            <a:r>
              <a:rPr dirty="0" sz="850" b="1" i="1">
                <a:solidFill>
                  <a:srgbClr val="231F20"/>
                </a:solidFill>
                <a:latin typeface="Trebuchet MS"/>
                <a:cs typeface="Trebuchet MS"/>
              </a:rPr>
              <a:t>Withdrawing </a:t>
            </a:r>
            <a:r>
              <a:rPr dirty="0" sz="850" spc="-5" b="1" i="1">
                <a:solidFill>
                  <a:srgbClr val="231F20"/>
                </a:solidFill>
                <a:latin typeface="Trebuchet MS"/>
                <a:cs typeface="Trebuchet MS"/>
              </a:rPr>
              <a:t>Safely </a:t>
            </a:r>
            <a:r>
              <a:rPr dirty="0" sz="850" spc="15" b="1" i="1">
                <a:solidFill>
                  <a:srgbClr val="231F20"/>
                </a:solidFill>
                <a:latin typeface="Trebuchet MS"/>
                <a:cs typeface="Trebuchet MS"/>
              </a:rPr>
              <a:t>from </a:t>
            </a:r>
            <a:r>
              <a:rPr dirty="0" sz="85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50" spc="-5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20" b="1" i="1">
                <a:solidFill>
                  <a:srgbClr val="231F20"/>
                </a:solidFill>
                <a:latin typeface="Trebuchet MS"/>
                <a:cs typeface="Trebuchet MS"/>
              </a:rPr>
              <a:t>Drugs</a:t>
            </a:r>
            <a:endParaRPr sz="850">
              <a:latin typeface="Trebuchet MS"/>
              <a:cs typeface="Trebuchet MS"/>
            </a:endParaRPr>
          </a:p>
          <a:p>
            <a:pPr marL="12700" marR="5080">
              <a:lnSpc>
                <a:spcPts val="1000"/>
              </a:lnSpc>
            </a:pPr>
            <a:r>
              <a:rPr dirty="0" sz="850" spc="35">
                <a:solidFill>
                  <a:srgbClr val="231F20"/>
                </a:solidFill>
                <a:latin typeface="Arial"/>
                <a:cs typeface="Arial"/>
              </a:rPr>
              <a:t>Dr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Maureen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B.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Roberts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5"/>
              </a:rPr>
              <a:t>www.jungcircle.com/schiznatural.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069" y="2708761"/>
            <a:ext cx="1548765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Surviving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Antidepressants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5"/>
              </a:lnSpc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6"/>
              </a:rPr>
              <a:t>http://survivingantidepressants.org/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069" y="3089761"/>
            <a:ext cx="1149985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Icarus</a:t>
            </a:r>
            <a:r>
              <a:rPr dirty="0" sz="800" spc="-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Project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5"/>
              </a:lnSpc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www.theicarusproject.net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069" y="3470761"/>
            <a:ext cx="2277745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Tranquilizer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Awareness</a:t>
            </a:r>
            <a:r>
              <a:rPr dirty="0" sz="8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Place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5"/>
              </a:lnSpc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8"/>
              </a:rPr>
              <a:t>www.non-benzodiazepines.org.uk/benzo-faq.html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069" y="3851761"/>
            <a:ext cx="2644775" cy="40259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165735">
              <a:lnSpc>
                <a:spcPct val="104200"/>
              </a:lnSpc>
              <a:spcBef>
                <a:spcPts val="60"/>
              </a:spcBef>
            </a:pP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Drug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 i="1">
                <a:solidFill>
                  <a:srgbClr val="231F20"/>
                </a:solidFill>
                <a:latin typeface="Trebuchet MS"/>
                <a:cs typeface="Trebuchet MS"/>
              </a:rPr>
              <a:t>May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 i="1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20" b="1" i="1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Problem: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 i="1">
                <a:solidFill>
                  <a:srgbClr val="231F20"/>
                </a:solidFill>
                <a:latin typeface="Trebuchet MS"/>
                <a:cs typeface="Trebuchet MS"/>
              </a:rPr>
              <a:t>How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Why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to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Stop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Taking Psychiatric</a:t>
            </a:r>
            <a:r>
              <a:rPr dirty="0" sz="800" spc="-3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Medications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0"/>
              </a:lnSpc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Breggin 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David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Cohen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HarperCollins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Publishers,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2007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069" y="4674721"/>
            <a:ext cx="2663825" cy="866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5">
                <a:solidFill>
                  <a:srgbClr val="231F20"/>
                </a:solidFill>
                <a:latin typeface="Calibri"/>
                <a:cs typeface="Calibri"/>
              </a:rPr>
              <a:t>MEDICATION</a:t>
            </a:r>
            <a:r>
              <a:rPr dirty="0" sz="1400" spc="1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5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6300"/>
              </a:lnSpc>
              <a:spcBef>
                <a:spcPts val="820"/>
              </a:spcBef>
            </a:pP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“Addressing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Non-Adherence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Antipsychotic </a:t>
            </a:r>
            <a:r>
              <a:rPr dirty="0" sz="800" spc="40" b="1" i="1">
                <a:solidFill>
                  <a:srgbClr val="231F20"/>
                </a:solidFill>
                <a:latin typeface="Trebuchet MS"/>
                <a:cs typeface="Trebuchet MS"/>
              </a:rPr>
              <a:t>Medica- 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tion: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Harm-Reduction</a:t>
            </a:r>
            <a:r>
              <a:rPr dirty="0" sz="800" spc="-2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Approach”</a:t>
            </a:r>
            <a:endParaRPr sz="800">
              <a:latin typeface="Trebuchet MS"/>
              <a:cs typeface="Trebuchet MS"/>
            </a:endParaRPr>
          </a:p>
          <a:p>
            <a:pPr marL="12700" marR="235585">
              <a:lnSpc>
                <a:spcPct val="100000"/>
              </a:lnSpc>
              <a:spcBef>
                <a:spcPts val="4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Matthew Aldridge,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850" spc="-50" i="1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Health 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Nursing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Feb,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2012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  <a:hlinkClick r:id="rId9"/>
              </a:rPr>
              <a:t>http://bit.ly/wbUA6A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769" y="6055628"/>
            <a:ext cx="1789430" cy="372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90"/>
              </a:lnSpc>
            </a:pP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Advice </a:t>
            </a:r>
            <a:r>
              <a:rPr dirty="0" sz="800" spc="60" b="1" i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800" spc="-3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Medications</a:t>
            </a:r>
            <a:endParaRPr sz="800">
              <a:latin typeface="Trebuchet MS"/>
              <a:cs typeface="Trebuchet MS"/>
            </a:endParaRPr>
          </a:p>
          <a:p>
            <a:pPr>
              <a:lnSpc>
                <a:spcPts val="1000"/>
              </a:lnSpc>
              <a:spcBef>
                <a:spcPts val="45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Rufus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Philip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Thomas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0"/>
              </a:rPr>
              <a:t>www.hearing-voices.org/publications.htm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2470" y="549761"/>
            <a:ext cx="1077595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5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Critical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Thinking</a:t>
            </a:r>
            <a:r>
              <a:rPr dirty="0" sz="800" spc="-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RX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5"/>
              </a:lnSpc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www.criticalthinkrx.org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2470" y="930761"/>
            <a:ext cx="2026920" cy="40259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Depression 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Expression: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Raising Questions 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About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Antidepressants 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2"/>
              </a:rPr>
              <a:t>www.greenspiration.org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2470" y="1438761"/>
            <a:ext cx="2611755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“Drug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Companies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Doctors: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Story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Corrup-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tion”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Marcia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Angell,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York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Review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Books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85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2470" y="1819761"/>
            <a:ext cx="2649855" cy="529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“Full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Disclosure: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Towards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Participatory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Risk-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Limiting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Approach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Neuroleptic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Drugs”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Volkmar 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Aderhold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Stastny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13"/>
              </a:rPr>
              <a:t>www.psychrights.org/Research/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 Digest/NLPs/EHPPAderholdandStastnyonNeuroleptics.pdf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2470" y="2454761"/>
            <a:ext cx="2444115" cy="402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Heart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Soul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Change 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http://hea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r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tandsoulofchang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e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.com/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r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esou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r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ces/psychiatric-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drugs/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2470" y="2956411"/>
            <a:ext cx="2536825" cy="40894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50"/>
              </a:spcBef>
            </a:pP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“How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work?”</a:t>
            </a:r>
            <a:r>
              <a:rPr dirty="0" sz="800" spc="-1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95">
                <a:solidFill>
                  <a:srgbClr val="231F20"/>
                </a:solidFill>
                <a:latin typeface="Arial"/>
                <a:cs typeface="Arial"/>
              </a:rPr>
              <a:t>Joanna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Moncrieff 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David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Cohen </a:t>
            </a:r>
            <a:r>
              <a:rPr dirty="0" sz="850" spc="-60" i="1">
                <a:solidFill>
                  <a:srgbClr val="231F20"/>
                </a:solidFill>
                <a:latin typeface="Arial"/>
                <a:cs typeface="Arial"/>
              </a:rPr>
              <a:t>British </a:t>
            </a:r>
            <a:r>
              <a:rPr dirty="0" sz="850" spc="-65" i="1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2009; 338 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5"/>
              </a:rPr>
              <a:t>www.mentalhealth.freeuk.com/howwork.pdf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2470" y="3470761"/>
            <a:ext cx="2549525" cy="529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100"/>
              </a:spcBef>
            </a:pPr>
            <a:r>
              <a:rPr dirty="0" sz="800" spc="125" b="1" i="1">
                <a:solidFill>
                  <a:srgbClr val="231F20"/>
                </a:solidFill>
                <a:latin typeface="Trebuchet MS"/>
                <a:cs typeface="Trebuchet MS"/>
              </a:rPr>
              <a:t>MIND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“Coping With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5" b="1" i="1">
                <a:solidFill>
                  <a:srgbClr val="231F20"/>
                </a:solidFill>
                <a:latin typeface="Trebuchet MS"/>
                <a:cs typeface="Trebuchet MS"/>
              </a:rPr>
              <a:t>Off”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Study 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  <a:hlinkClick r:id="rId16"/>
              </a:rPr>
              <a:t>www.mind.org.uk/help/information_and_advice, </a:t>
            </a:r>
            <a:r>
              <a:rPr dirty="0" sz="850" spc="-55" i="1">
                <a:solidFill>
                  <a:srgbClr val="231F20"/>
                </a:solidFill>
                <a:latin typeface="Calibri"/>
                <a:cs typeface="Calibri"/>
              </a:rPr>
              <a:t>www.portland-  </a:t>
            </a:r>
            <a:r>
              <a:rPr dirty="0" sz="850" spc="-70" i="1">
                <a:solidFill>
                  <a:srgbClr val="231F20"/>
                </a:solidFill>
                <a:latin typeface="Arial"/>
                <a:cs typeface="Arial"/>
              </a:rPr>
              <a:t>hearingvoices.net/files/  </a:t>
            </a:r>
            <a:r>
              <a:rPr dirty="0" sz="850" spc="-25" i="1">
                <a:solidFill>
                  <a:srgbClr val="231F20"/>
                </a:solidFill>
                <a:latin typeface="Calibri"/>
                <a:cs typeface="Calibri"/>
              </a:rPr>
              <a:t>MINDUKCopingWithComingOffPsychiatricDrugs2005.pdf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2470" y="4105761"/>
            <a:ext cx="2533015" cy="52959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75" b="1" i="1">
                <a:solidFill>
                  <a:srgbClr val="231F20"/>
                </a:solidFill>
                <a:latin typeface="Trebuchet MS"/>
                <a:cs typeface="Trebuchet MS"/>
              </a:rPr>
              <a:t>My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Self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Management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to Psychiatric</a:t>
            </a:r>
            <a:r>
              <a:rPr dirty="0" sz="800" spc="-114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 i="1">
                <a:solidFill>
                  <a:srgbClr val="231F20"/>
                </a:solidFill>
                <a:latin typeface="Trebuchet MS"/>
                <a:cs typeface="Trebuchet MS"/>
              </a:rPr>
              <a:t>Medica- 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tions</a:t>
            </a:r>
            <a:endParaRPr sz="800">
              <a:latin typeface="Trebuchet MS"/>
              <a:cs typeface="Trebuchet MS"/>
            </a:endParaRPr>
          </a:p>
          <a:p>
            <a:pPr marL="12700" marR="69215">
              <a:lnSpc>
                <a:spcPts val="1000"/>
              </a:lnSpc>
              <a:spcBef>
                <a:spcPts val="4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Association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des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Groupes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d’Intervention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Defense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des  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Droits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Sante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Mentale du</a:t>
            </a:r>
            <a:r>
              <a:rPr dirty="0" sz="85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Quebec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2470" y="4740761"/>
            <a:ext cx="2540635" cy="40259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Peer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Statement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Medication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Optimization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Alternatives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ts val="1010"/>
              </a:lnSpc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  <a:hlinkClick r:id="rId17"/>
              </a:rPr>
              <a:t>http://bit.ly/h1T3Fk</a:t>
            </a:r>
            <a:endParaRPr sz="8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52470" y="5248761"/>
            <a:ext cx="2628900" cy="40259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Take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These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Broken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Wings: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Schizo-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phrenia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without Medication </a:t>
            </a:r>
            <a:r>
              <a:rPr dirty="0" sz="800" spc="95" b="1">
                <a:solidFill>
                  <a:srgbClr val="231F20"/>
                </a:solidFill>
                <a:latin typeface="Trebuchet MS"/>
                <a:cs typeface="Trebuchet MS"/>
              </a:rPr>
              <a:t>-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film 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18"/>
              </a:rPr>
              <a:t>http://www.iraresoul.com/dvd1.html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600" y="6080759"/>
            <a:ext cx="5943600" cy="14264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069" y="338473"/>
            <a:ext cx="2109470" cy="666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90">
                <a:solidFill>
                  <a:srgbClr val="231F20"/>
                </a:solidFill>
                <a:latin typeface="Calibri"/>
                <a:cs typeface="Calibri"/>
              </a:rPr>
              <a:t>GENERAL</a:t>
            </a:r>
            <a:r>
              <a:rPr dirty="0" sz="1400" spc="8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90">
                <a:solidFill>
                  <a:srgbClr val="231F20"/>
                </a:solidFill>
                <a:latin typeface="Calibri"/>
                <a:cs typeface="Calibri"/>
              </a:rPr>
              <a:t>RESOURCES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Alliance for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Human</a:t>
            </a:r>
            <a:r>
              <a:rPr dirty="0" sz="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Research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Protection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http://ahrp.blogspot.com/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069" y="1100473"/>
            <a:ext cx="2445385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Alternatives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Beyond</a:t>
            </a:r>
            <a:r>
              <a:rPr dirty="0" sz="800" spc="-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Psychiatry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edited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Peter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Stastny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Peter</a:t>
            </a:r>
            <a:r>
              <a:rPr dirty="0" sz="850" spc="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Lehmann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www.peter-lehmann-publishing.com/books/without.htm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9" y="1616092"/>
            <a:ext cx="902969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Daniel</a:t>
            </a:r>
            <a:r>
              <a:rPr dirty="0" sz="800" spc="-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Mackler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www.iraresoul.com/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3069" y="2002172"/>
            <a:ext cx="147510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Families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Healing</a:t>
            </a:r>
            <a:r>
              <a:rPr dirty="0" sz="8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Together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5"/>
              </a:rPr>
              <a:t>www.familieshealingtogether.com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069" y="2390792"/>
            <a:ext cx="137985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85" b="1">
                <a:solidFill>
                  <a:srgbClr val="231F20"/>
                </a:solidFill>
                <a:latin typeface="Trebuchet MS"/>
                <a:cs typeface="Trebuchet MS"/>
              </a:rPr>
              <a:t>Harm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Reduction</a:t>
            </a:r>
            <a:r>
              <a:rPr dirty="0" sz="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Coalition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6"/>
              </a:rPr>
              <a:t>www.harmreduction.org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069" y="2776872"/>
            <a:ext cx="132397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Healing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</a:t>
            </a:r>
            <a:r>
              <a:rPr dirty="0" sz="8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film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www.healingvoicesmovie.com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069" y="3162952"/>
            <a:ext cx="216535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Hearing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</a:t>
            </a:r>
            <a:r>
              <a:rPr dirty="0" sz="8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Network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www.intervoiceonline.org;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ww.hearing-voices.org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069" y="3549032"/>
            <a:ext cx="155321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Hearing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Network</a:t>
            </a:r>
            <a:r>
              <a:rPr dirty="0" sz="800" spc="-1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25" b="1">
                <a:solidFill>
                  <a:srgbClr val="231F20"/>
                </a:solidFill>
                <a:latin typeface="Trebuchet MS"/>
                <a:cs typeface="Trebuchet MS"/>
              </a:rPr>
              <a:t>USA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8"/>
              </a:rPr>
              <a:t>www.hearingvoicesusa.org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069" y="3935112"/>
            <a:ext cx="2646045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Heart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Soul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Change,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Second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Edition: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Delivering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What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Works</a:t>
            </a:r>
            <a:r>
              <a:rPr dirty="0" sz="8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Therapy.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Duncan,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Barry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et. 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al,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eds.American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Psychological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Association,</a:t>
            </a:r>
            <a:r>
              <a:rPr dirty="0" sz="85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2009.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069" y="4476132"/>
            <a:ext cx="176974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Law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Project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Rights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9"/>
              </a:rPr>
              <a:t>www.psychrights.org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069" y="4862212"/>
            <a:ext cx="2341880" cy="4051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International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Network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Towards</a:t>
            </a:r>
            <a:r>
              <a:rPr dirty="0" sz="8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Alternatives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0"/>
              </a:rPr>
              <a:t>www.intar.org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069" y="5375292"/>
            <a:ext cx="112776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Philip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Dawdy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11"/>
              </a:rPr>
              <a:t>www.furiousseasons.com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3069" y="5761372"/>
            <a:ext cx="92964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Pat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Deegan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5">
                <a:solidFill>
                  <a:srgbClr val="231F20"/>
                </a:solidFill>
                <a:latin typeface="Arial"/>
                <a:cs typeface="Arial"/>
                <a:hlinkClick r:id="rId12"/>
              </a:rPr>
              <a:t>www.patdeegan.com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069" y="6147452"/>
            <a:ext cx="108331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Emotional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95" b="1">
                <a:solidFill>
                  <a:srgbClr val="231F20"/>
                </a:solidFill>
                <a:latin typeface="Trebuchet MS"/>
                <a:cs typeface="Trebuchet MS"/>
              </a:rPr>
              <a:t>CPR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3"/>
              </a:rPr>
              <a:t>www.emotional-cpr.org/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3069" y="6536072"/>
            <a:ext cx="1821814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Factsheets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Booklets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>
                <a:solidFill>
                  <a:srgbClr val="231F20"/>
                </a:solidFill>
                <a:latin typeface="Arial"/>
                <a:cs typeface="Arial"/>
              </a:rPr>
              <a:t>MIND</a:t>
            </a:r>
            <a:r>
              <a:rPr dirty="0" sz="8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UK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4"/>
              </a:rPr>
              <a:t>www.mind.org.uk/Information/Factsheets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3069" y="7051691"/>
            <a:ext cx="253238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Foundation for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Excellence in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 Health</a:t>
            </a:r>
            <a:r>
              <a:rPr dirty="0" sz="800" spc="-1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Care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5"/>
              </a:rPr>
              <a:t>www.femhc.org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8184" y="565001"/>
            <a:ext cx="2516505" cy="4051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80" b="1">
                <a:solidFill>
                  <a:srgbClr val="231F20"/>
                </a:solidFill>
                <a:latin typeface="Trebuchet MS"/>
                <a:cs typeface="Trebuchet MS"/>
              </a:rPr>
              <a:t>Mad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America: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Bad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Science,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Bad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Medicine,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Enduring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Mistreatment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Mentally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Ill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Robert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Whitaker,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Perseus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Publishing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8184" y="1078081"/>
            <a:ext cx="109156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80" b="1">
                <a:solidFill>
                  <a:srgbClr val="231F20"/>
                </a:solidFill>
                <a:latin typeface="Trebuchet MS"/>
                <a:cs typeface="Trebuchet MS"/>
              </a:rPr>
              <a:t>Mad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800" spc="-1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America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  <a:hlinkClick r:id="rId16"/>
              </a:rPr>
              <a:t>www.madinamerica.com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8184" y="1464161"/>
            <a:ext cx="2103755" cy="4051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75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Madness</a:t>
            </a:r>
            <a:r>
              <a:rPr dirty="0" sz="800" spc="-1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Radio: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Visions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From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Outside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 Health 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  <a:hlinkClick r:id="rId17"/>
              </a:rPr>
              <a:t>www.madnessradio.com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58184" y="1969621"/>
            <a:ext cx="2684780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3180">
              <a:lnSpc>
                <a:spcPct val="1063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Manufacturing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Depression: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Secret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History</a:t>
            </a:r>
            <a:r>
              <a:rPr dirty="0" sz="800" spc="-1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Modern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Disease</a:t>
            </a:r>
            <a:endParaRPr sz="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Gary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Greenberg,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Simon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Schuster 2010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www.garygreen-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bergonline.com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58184" y="2622401"/>
            <a:ext cx="268033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145" b="1">
                <a:solidFill>
                  <a:srgbClr val="231F20"/>
                </a:solidFill>
                <a:latin typeface="Trebuchet MS"/>
                <a:cs typeface="Trebuchet MS"/>
              </a:rPr>
              <a:t>MIND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National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Association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Health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(UK)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18"/>
              </a:rPr>
              <a:t>www.mind.org.uk</a:t>
            </a:r>
            <a:endParaRPr sz="8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58184" y="3008481"/>
            <a:ext cx="2648585" cy="5321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80" b="1">
                <a:solidFill>
                  <a:srgbClr val="231F20"/>
                </a:solidFill>
                <a:latin typeface="Trebuchet MS"/>
                <a:cs typeface="Trebuchet MS"/>
              </a:rPr>
              <a:t>Mood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Cure: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4-Step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Program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Rebalance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Your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Emotional Chemistry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Rediscover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Your 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Natural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Sense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Well-Being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Julia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Ross,Viking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Adult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publishers,</a:t>
            </a:r>
            <a:r>
              <a:rPr dirty="0" sz="8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2002.</a:t>
            </a:r>
            <a:endParaRPr sz="8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58184" y="3671421"/>
            <a:ext cx="243586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National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Coalition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Health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19"/>
              </a:rPr>
              <a:t>www.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  <a:hlinkClick r:id="rId19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ncmhr.org/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58184" y="4057501"/>
            <a:ext cx="2591435" cy="4051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National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Resource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Center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Advance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Directives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20"/>
              </a:rPr>
              <a:t>www.nrc-pad.org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58184" y="4570581"/>
            <a:ext cx="111633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Open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Dialogue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21"/>
              </a:rPr>
              <a:t>www.dialogicpractice.net</a:t>
            </a:r>
            <a:endParaRPr sz="8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58184" y="4956661"/>
            <a:ext cx="2336165" cy="40513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Outside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Health: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Visions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of 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Madness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Hall,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Madness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Radio,</a:t>
            </a:r>
            <a:r>
              <a:rPr dirty="0" sz="85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endParaRPr sz="8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58184" y="5469741"/>
            <a:ext cx="158115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Peter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Lehmann</a:t>
            </a:r>
            <a:r>
              <a:rPr dirty="0" sz="800" spc="-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Publishing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22"/>
              </a:rPr>
              <a:t>www.peter-lehmann-publishing.com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58184" y="5855821"/>
            <a:ext cx="140144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Portland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Hearing</a:t>
            </a:r>
            <a:r>
              <a:rPr dirty="0" sz="800" spc="-7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Voices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10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ww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w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.po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r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tlandhearing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v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23"/>
              </a:rPr>
              <a:t>oices.net</a:t>
            </a:r>
            <a:endParaRPr sz="8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58184" y="6241901"/>
            <a:ext cx="1685289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Ron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Unger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24"/>
              </a:rPr>
              <a:t>http://recoveryfromschizophrenia.org/</a:t>
            </a:r>
            <a:endParaRPr sz="8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8184" y="6627981"/>
            <a:ext cx="161671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Self-Injurer’s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Bill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-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Rights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25"/>
              </a:rPr>
              <a:t>www.selfinjury.org/docs/brights.html</a:t>
            </a:r>
            <a:endParaRPr sz="8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58184" y="7014061"/>
            <a:ext cx="112331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Soteria</a:t>
            </a:r>
            <a:r>
              <a:rPr dirty="0" sz="800" spc="-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Associates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26"/>
              </a:rPr>
              <a:t>www.moshersoteria.com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47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0700" y="437919"/>
            <a:ext cx="77343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80"/>
              <a:t>Contents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1405636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90700" y="869719"/>
            <a:ext cx="4140200" cy="671004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Author’s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Note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................................................................................................................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Introduction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....................................................................................................................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6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</a:t>
            </a:r>
            <a:r>
              <a:rPr dirty="0" sz="1000" spc="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Key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Resources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Further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Learning........................................................................</a:t>
            </a:r>
            <a:r>
              <a:rPr dirty="0" sz="100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Looking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Critically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“Mental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Disorders”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Psychiatry...................................10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Universal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Declaration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Rights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Freedoms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......................................11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Difficult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Drugs?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..................................................12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Politics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Withdrawal.................................................................................................</a:t>
            </a:r>
            <a:r>
              <a:rPr dirty="0" sz="1000" spc="-2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Principles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This Guide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............................................................................................</a:t>
            </a:r>
            <a:r>
              <a:rPr dirty="0" sz="1000" spc="-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Work?</a:t>
            </a:r>
            <a:r>
              <a:rPr dirty="0" sz="1000" spc="-2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..........................................................................14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Correct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Chemistry?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..................................................15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Who’s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Blame?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Yourself?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Biology?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Neither?..............................................17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Affect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Brain?</a:t>
            </a:r>
            <a:r>
              <a:rPr dirty="0" sz="1000" spc="-2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........................................................18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Why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 Find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Helpful?</a:t>
            </a:r>
            <a:r>
              <a:rPr dirty="0" sz="1000" spc="-2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.................................................19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Facts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Know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Drugs.............................................20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Health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Risks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Drugs............................................................................21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Affects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Brain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Body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.....................................................25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Why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Drugs?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...................................26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Staying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......................................................27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Doctor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Won’t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Let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Me,What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Do?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.......28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Before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Start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Off</a:t>
            </a:r>
            <a:r>
              <a:rPr dirty="0" sz="1000" spc="-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....................................................................................29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Fear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.....................................................................................................</a:t>
            </a:r>
            <a:r>
              <a:rPr dirty="0" sz="1000" spc="-1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32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Intermittent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Use:Taking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.......................32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Using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Drugs?......................................33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Off: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Step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Step...........................................................................................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35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Think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Someone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Overmedicated,What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Do?....................................38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Looking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Future................................................................................................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39</a:t>
            </a:r>
            <a:endParaRPr sz="1000">
              <a:latin typeface="Arial"/>
              <a:cs typeface="Arial"/>
            </a:endParaRPr>
          </a:p>
          <a:p>
            <a:pPr algn="just" marL="12700" marR="154940">
              <a:lnSpc>
                <a:spcPct val="1375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Afterward: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Special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Considerations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..........................................................................40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Resources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......................................................................................................................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45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Health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Practitioner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Editorial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Advisors</a:t>
            </a:r>
            <a:r>
              <a:rPr dirty="0" sz="1000" spc="-2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....................................................................51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554841"/>
            <a:ext cx="2472055" cy="40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Trauma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Recovery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Aftermath </a:t>
            </a:r>
            <a:r>
              <a:rPr dirty="0" sz="800" spc="25" b="1" i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Violence-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800" spc="30" b="1" i="1">
                <a:solidFill>
                  <a:srgbClr val="231F20"/>
                </a:solidFill>
                <a:latin typeface="Trebuchet MS"/>
                <a:cs typeface="Trebuchet MS"/>
              </a:rPr>
              <a:t>-from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Domestic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Abuse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Political</a:t>
            </a:r>
            <a:r>
              <a:rPr dirty="0" sz="800" spc="-100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15" b="1" i="1">
                <a:solidFill>
                  <a:srgbClr val="231F20"/>
                </a:solidFill>
                <a:latin typeface="Trebuchet MS"/>
                <a:cs typeface="Trebuchet MS"/>
              </a:rPr>
              <a:t>Terror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Judith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Herman,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Basic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Books,</a:t>
            </a:r>
            <a:r>
              <a:rPr dirty="0" sz="85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1997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080621"/>
            <a:ext cx="2245360" cy="40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Universal Declaration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Rights</a:t>
            </a:r>
            <a:r>
              <a:rPr dirty="0" sz="8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 Freedoms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www.adbusters.org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591161"/>
            <a:ext cx="233172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Venus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Rising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Association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dirty="0" sz="8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Transformation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www.shamanicbreathwork.org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1972161"/>
            <a:ext cx="239141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0" b="1" i="1">
                <a:solidFill>
                  <a:srgbClr val="231F20"/>
                </a:solidFill>
                <a:latin typeface="Trebuchet MS"/>
                <a:cs typeface="Trebuchet MS"/>
              </a:rPr>
              <a:t>Healing </a:t>
            </a:r>
            <a:r>
              <a:rPr dirty="0" sz="800" b="1" i="1">
                <a:solidFill>
                  <a:srgbClr val="231F20"/>
                </a:solidFill>
                <a:latin typeface="Trebuchet MS"/>
                <a:cs typeface="Trebuchet MS"/>
              </a:rPr>
              <a:t>Schizophrenia: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Using </a:t>
            </a:r>
            <a:r>
              <a:rPr dirty="0" sz="800" spc="20" b="1" i="1">
                <a:solidFill>
                  <a:srgbClr val="231F20"/>
                </a:solidFill>
                <a:latin typeface="Trebuchet MS"/>
                <a:cs typeface="Trebuchet MS"/>
              </a:rPr>
              <a:t>Medication</a:t>
            </a:r>
            <a:r>
              <a:rPr dirty="0" sz="800" spc="-8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-10" b="1" i="1">
                <a:solidFill>
                  <a:srgbClr val="231F20"/>
                </a:solidFill>
                <a:latin typeface="Trebuchet MS"/>
                <a:cs typeface="Trebuchet MS"/>
              </a:rPr>
              <a:t>Wisely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John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Watkins,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Michelle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Anderson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Publishing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2006.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360781"/>
            <a:ext cx="1628139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Wellness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Action</a:t>
            </a:r>
            <a:r>
              <a:rPr dirty="0" sz="8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Plan 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Mary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Ellen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Copeland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www.mentalhealthrecovery.com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2878941"/>
            <a:ext cx="1871980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Will</a:t>
            </a:r>
            <a:r>
              <a:rPr dirty="0" sz="800" spc="-1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Hall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Counseling and Consulting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www.willhall.net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3900" y="501304"/>
            <a:ext cx="2550160" cy="613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0">
                <a:solidFill>
                  <a:srgbClr val="231F20"/>
                </a:solidFill>
                <a:latin typeface="Calibri"/>
                <a:cs typeface="Calibri"/>
              </a:rPr>
              <a:t>SCIENTIFIC</a:t>
            </a:r>
            <a:r>
              <a:rPr dirty="0" sz="1400" spc="95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400" spc="80">
                <a:solidFill>
                  <a:srgbClr val="231F20"/>
                </a:solidFill>
                <a:latin typeface="Calibri"/>
                <a:cs typeface="Calibri"/>
              </a:rPr>
              <a:t>STUDIES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91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“Are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Bad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Sleeping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Habits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Driving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Us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Mad?”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Emma 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Young,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New Scientist,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18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February</a:t>
            </a:r>
            <a:r>
              <a:rPr dirty="0" sz="85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63900" y="1218854"/>
            <a:ext cx="2691765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“Are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Schizophrenia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Drugs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Always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Needed?”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Benedict 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Carey, </a:t>
            </a:r>
            <a:r>
              <a:rPr dirty="0" sz="850" spc="-2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York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March 21,</a:t>
            </a:r>
            <a:r>
              <a:rPr dirty="0" sz="850" spc="-1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6"/>
              </a:rPr>
              <a:t>www.freedom-center.org/pdf/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NYT3-21-06AreSchizophreniaDrugsAlwaysNeeded.pdf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63900" y="1865285"/>
            <a:ext cx="2578100" cy="788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“Atypical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Antipsychotics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Treatment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of 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Schizophrenia: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Systematic Overview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70" b="1">
                <a:solidFill>
                  <a:srgbClr val="231F20"/>
                </a:solidFill>
                <a:latin typeface="Trebuchet MS"/>
                <a:cs typeface="Trebuchet MS"/>
              </a:rPr>
              <a:t>Meta-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regression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Analysis”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John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Geddes,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British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Medical 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2000;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321:1371-1376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(2 December).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Cited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“Leading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85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Scrutiny” 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Erica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Goode, </a:t>
            </a:r>
            <a:r>
              <a:rPr dirty="0" sz="850" spc="-2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York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Times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20,</a:t>
            </a:r>
            <a:r>
              <a:rPr dirty="0" sz="85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2003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63900" y="2756824"/>
            <a:ext cx="2642870" cy="529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“Brain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Volume Changes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After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of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Atypical Antipsychotics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Patients with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First-epi-  sode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Schizophrenia”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G.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Boonstra,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al., </a:t>
            </a:r>
            <a:r>
              <a:rPr dirty="0" sz="850" spc="-225" i="1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dirty="0" sz="850" spc="-22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70" i="1">
                <a:solidFill>
                  <a:srgbClr val="231F20"/>
                </a:solidFill>
                <a:latin typeface="Arial"/>
                <a:cs typeface="Arial"/>
              </a:rPr>
              <a:t>Clin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Psychophar</a:t>
            </a:r>
            <a:r>
              <a:rPr dirty="0" sz="850" spc="-90" i="1">
                <a:solidFill>
                  <a:srgbClr val="231F20"/>
                </a:solidFill>
                <a:latin typeface="Calibri"/>
                <a:cs typeface="Calibri"/>
              </a:rPr>
              <a:t>- 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maco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l.Apr;31(2):146-53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2011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3900" y="3389285"/>
            <a:ext cx="2672080" cy="3577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28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“The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Case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Against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Drugs: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50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Year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Record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Doing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More </a:t>
            </a:r>
            <a:r>
              <a:rPr dirty="0" sz="800" spc="85" b="1">
                <a:solidFill>
                  <a:srgbClr val="231F20"/>
                </a:solidFill>
                <a:latin typeface="Trebuchet MS"/>
                <a:cs typeface="Trebuchet MS"/>
              </a:rPr>
              <a:t>Harm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Than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Good”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Robert 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Whitaker,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Med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Hypotheses.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62: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5-13</a:t>
            </a:r>
            <a:r>
              <a:rPr dirty="0" sz="850" spc="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2004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130175">
              <a:lnSpc>
                <a:spcPct val="100000"/>
              </a:lnSpc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“Childhood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trauma, psychosis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1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schizophrenia: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literature review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theoretical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" b="1">
                <a:solidFill>
                  <a:srgbClr val="231F20"/>
                </a:solidFill>
                <a:latin typeface="Trebuchet MS"/>
                <a:cs typeface="Trebuchet MS"/>
              </a:rPr>
              <a:t>clinical 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implications.” </a:t>
            </a:r>
            <a:r>
              <a:rPr dirty="0" sz="850" spc="-135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Read,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al.,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Acta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Psychiatr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Scand</a:t>
            </a:r>
            <a:r>
              <a:rPr dirty="0" sz="850" spc="-9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2005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“Diagnosis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Management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Benzodiazepine  Dependence”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Heather Ashton,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Current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Opinion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Psychiatry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18(3):249-255,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 2005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92710">
              <a:lnSpc>
                <a:spcPct val="100299"/>
              </a:lnSpc>
              <a:spcBef>
                <a:spcPts val="5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“Does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treatment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schizophrenia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chotic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medications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eliminate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reduce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psychosis? 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20-year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multi-follow-up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study”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Harrow,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M.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Psychological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Medicine </a:t>
            </a:r>
            <a:r>
              <a:rPr dirty="0" sz="850" spc="10" i="1">
                <a:solidFill>
                  <a:srgbClr val="231F20"/>
                </a:solidFill>
                <a:latin typeface="Calibri"/>
                <a:cs typeface="Calibri"/>
              </a:rPr>
              <a:t>2014</a:t>
            </a:r>
            <a:r>
              <a:rPr dirty="0" sz="850" spc="-8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.http://bit.ly/1Us0MDz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Drug-Induced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Dementia: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8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Perfect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Crime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Grace </a:t>
            </a:r>
            <a:r>
              <a:rPr dirty="0" sz="850" spc="-100">
                <a:solidFill>
                  <a:srgbClr val="231F20"/>
                </a:solidFill>
                <a:latin typeface="Arial"/>
                <a:cs typeface="Arial"/>
              </a:rPr>
              <a:t>E.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Jackson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MD,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AuthorHouse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10795">
              <a:lnSpc>
                <a:spcPct val="100000"/>
              </a:lnSpc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“The Emperor’s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New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Drugs: </a:t>
            </a:r>
            <a:r>
              <a:rPr dirty="0" sz="800" spc="95" b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Analysis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70" b="1">
                <a:solidFill>
                  <a:srgbClr val="231F20"/>
                </a:solidFill>
                <a:latin typeface="Trebuchet MS"/>
                <a:cs typeface="Trebuchet MS"/>
              </a:rPr>
              <a:t>Anti-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depressant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Medication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Data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Submitted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U.S.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Food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Drug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Administration”</a:t>
            </a:r>
            <a:r>
              <a:rPr dirty="0" sz="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Irving Kirsch,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et.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al..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Prevention </a:t>
            </a:r>
            <a:r>
              <a:rPr dirty="0" sz="850" spc="5" i="1">
                <a:solidFill>
                  <a:srgbClr val="231F20"/>
                </a:solidFill>
                <a:latin typeface="Calibri"/>
                <a:cs typeface="Calibri"/>
              </a:rPr>
              <a:t>&amp;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Treatment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July;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5(1)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 2002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158750">
              <a:lnSpc>
                <a:spcPct val="100499"/>
              </a:lnSpc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“Effects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Rate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Discontinuing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Lithium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Maintenance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Treatment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Bipolar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Disorders”</a:t>
            </a:r>
            <a:r>
              <a:rPr dirty="0" sz="8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160">
                <a:solidFill>
                  <a:srgbClr val="231F20"/>
                </a:solidFill>
                <a:latin typeface="Arial"/>
                <a:cs typeface="Arial"/>
              </a:rPr>
              <a:t>RJ 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Baldessarini,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65" i="1">
                <a:solidFill>
                  <a:srgbClr val="231F20"/>
                </a:solidFill>
                <a:latin typeface="Arial"/>
                <a:cs typeface="Arial"/>
              </a:rPr>
              <a:t>Clinical </a:t>
            </a:r>
            <a:r>
              <a:rPr dirty="0" sz="850" spc="-85" i="1">
                <a:solidFill>
                  <a:srgbClr val="231F20"/>
                </a:solidFill>
                <a:latin typeface="Arial"/>
                <a:cs typeface="Arial"/>
              </a:rPr>
              <a:t>Psychiatry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57:441-8,</a:t>
            </a:r>
            <a:r>
              <a:rPr dirty="0" sz="85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1996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6244" y="3271659"/>
            <a:ext cx="2678430" cy="4170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57200" y="7386321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48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069" y="412601"/>
            <a:ext cx="2673985" cy="659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“Factors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Involved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Outcome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Recovery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Schizophrenia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Patients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0" b="1">
                <a:solidFill>
                  <a:srgbClr val="231F20"/>
                </a:solidFill>
                <a:latin typeface="Trebuchet MS"/>
                <a:cs typeface="Trebuchet MS"/>
              </a:rPr>
              <a:t>Not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Medi- 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cations: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15-Year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Multifollow-Up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Study”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Martin 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Harrow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Thomas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H.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Jobe,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75" i="1">
                <a:solidFill>
                  <a:srgbClr val="231F20"/>
                </a:solidFill>
                <a:latin typeface="Arial"/>
                <a:cs typeface="Arial"/>
              </a:rPr>
              <a:t>Nervous </a:t>
            </a:r>
            <a:r>
              <a:rPr dirty="0" sz="850" spc="15" i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850" spc="-50" i="1">
                <a:solidFill>
                  <a:srgbClr val="231F20"/>
                </a:solidFill>
                <a:latin typeface="Arial"/>
                <a:cs typeface="Arial"/>
              </a:rPr>
              <a:t>Mental 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Disease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195(5):406-414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2007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http://bit.ly/1pTIYVs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069" y="1174601"/>
            <a:ext cx="2665095" cy="537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“Empirical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correction of seven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myths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about</a:t>
            </a:r>
            <a:r>
              <a:rPr dirty="0" sz="800" spc="-1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schizo-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phrenia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implications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treatment.”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C.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Harding 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Acta Psychiatrica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Scandinavica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384, suppl.,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14-16,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1994 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http://psychrights.org/research/Digest/Chronicity/myths.pdf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9" y="1814681"/>
            <a:ext cx="2550160" cy="659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“The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Vermont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Longitudinal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Study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Persons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Severe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Mental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Illness, 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I.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Methodology,</a:t>
            </a:r>
            <a:r>
              <a:rPr dirty="0" sz="800" spc="-1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study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sample,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overall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status 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32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years 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later.”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C.M.  Harding,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75" i="1">
                <a:solidFill>
                  <a:srgbClr val="231F20"/>
                </a:solidFill>
                <a:latin typeface="Arial"/>
                <a:cs typeface="Arial"/>
              </a:rPr>
              <a:t>American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Psychiatry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144: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718-28.,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1987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3069" y="2576681"/>
            <a:ext cx="2599690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“Illness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Risk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Following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Rapid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Versus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Gradual  Discontinuation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Antidepressants” </a:t>
            </a:r>
            <a:r>
              <a:rPr dirty="0" sz="850" spc="-160">
                <a:solidFill>
                  <a:srgbClr val="231F20"/>
                </a:solidFill>
                <a:latin typeface="Arial"/>
                <a:cs typeface="Arial"/>
              </a:rPr>
              <a:t>RJ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Baldessarini,  </a:t>
            </a:r>
            <a:r>
              <a:rPr dirty="0" sz="850" spc="-75" i="1">
                <a:solidFill>
                  <a:srgbClr val="231F20"/>
                </a:solidFill>
                <a:latin typeface="Arial"/>
                <a:cs typeface="Arial"/>
              </a:rPr>
              <a:t>American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Psychiatry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167:934–941,</a:t>
            </a:r>
            <a:r>
              <a:rPr dirty="0" sz="850" spc="-1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2010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069" y="3087221"/>
            <a:ext cx="2647315" cy="407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499"/>
              </a:lnSpc>
              <a:spcBef>
                <a:spcPts val="9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“Initiation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Adaptation: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Paradigm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Under-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standing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Psychotropic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Drug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Action” </a:t>
            </a:r>
            <a:r>
              <a:rPr dirty="0" sz="850" spc="-160">
                <a:solidFill>
                  <a:srgbClr val="231F20"/>
                </a:solidFill>
                <a:latin typeface="Arial"/>
                <a:cs typeface="Arial"/>
              </a:rPr>
              <a:t>SE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Hyman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180">
                <a:solidFill>
                  <a:srgbClr val="231F20"/>
                </a:solidFill>
                <a:latin typeface="Arial"/>
                <a:cs typeface="Arial"/>
              </a:rPr>
              <a:t>EJ 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Nestler </a:t>
            </a:r>
            <a:r>
              <a:rPr dirty="0" sz="850" spc="-105" i="1">
                <a:solidFill>
                  <a:srgbClr val="231F20"/>
                </a:solidFill>
                <a:latin typeface="Arial"/>
                <a:cs typeface="Arial"/>
              </a:rPr>
              <a:t>Am </a:t>
            </a:r>
            <a:r>
              <a:rPr dirty="0" sz="850" spc="-225" i="1">
                <a:solidFill>
                  <a:srgbClr val="231F20"/>
                </a:solidFill>
                <a:latin typeface="Arial"/>
                <a:cs typeface="Arial"/>
              </a:rPr>
              <a:t>J </a:t>
            </a:r>
            <a:r>
              <a:rPr dirty="0" sz="850" spc="-65" i="1">
                <a:solidFill>
                  <a:srgbClr val="231F20"/>
                </a:solidFill>
                <a:latin typeface="Arial"/>
                <a:cs typeface="Arial"/>
              </a:rPr>
              <a:t>Psychiatry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,153:151-162,</a:t>
            </a:r>
            <a:r>
              <a:rPr dirty="0" sz="85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1996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069" y="3599031"/>
            <a:ext cx="247396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“Is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Active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Psychosis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Neurotoxic?”</a:t>
            </a:r>
            <a:r>
              <a:rPr dirty="0" sz="800" spc="-11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T.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H.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McGlashan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Schizophrenia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Bulletin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vol.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32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no.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069" y="3987651"/>
            <a:ext cx="226822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“Is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it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Prozac, </a:t>
            </a:r>
            <a:r>
              <a:rPr dirty="0" sz="800" spc="8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Placebo?“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Gary</a:t>
            </a:r>
            <a:r>
              <a:rPr dirty="0" sz="8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Greenberg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50" i="1">
                <a:solidFill>
                  <a:srgbClr val="231F20"/>
                </a:solidFill>
                <a:latin typeface="Arial"/>
                <a:cs typeface="Arial"/>
              </a:rPr>
              <a:t>Mother </a:t>
            </a:r>
            <a:r>
              <a:rPr dirty="0" sz="850" spc="-114" i="1">
                <a:solidFill>
                  <a:srgbClr val="231F20"/>
                </a:solidFill>
                <a:latin typeface="Arial"/>
                <a:cs typeface="Arial"/>
              </a:rPr>
              <a:t>Jones</a:t>
            </a:r>
            <a:r>
              <a:rPr dirty="0" sz="850" spc="-114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2003;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http://bit.ly/MDUbQl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069" y="4376271"/>
            <a:ext cx="2605405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“The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Latest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Mania: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Selling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Bipolar</a:t>
            </a:r>
            <a:r>
              <a:rPr dirty="0" sz="8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Disorder”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David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Healy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PLoS Medicine.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Vol. 3,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No.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4,</a:t>
            </a:r>
            <a:r>
              <a:rPr dirty="0" sz="85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e185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069" y="4763621"/>
            <a:ext cx="2529205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“Long-term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Treatment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Brain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Volumes”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Beng-Choon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Ho,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Arch Gen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Psychiatry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68,  2011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069" y="5274161"/>
            <a:ext cx="2584450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“Long-Term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Follow-Up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Studies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dirty="0" sz="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Schizophrenia”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Brian</a:t>
            </a:r>
            <a:r>
              <a:rPr dirty="0" sz="850" spc="-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Koehler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  <a:hlinkClick r:id="rId5"/>
              </a:rPr>
              <a:t>http://isps-us.org/koehler/longterm_followup.htm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58184" y="412601"/>
            <a:ext cx="2471420" cy="5372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800" spc="145" b="1">
                <a:solidFill>
                  <a:srgbClr val="231F20"/>
                </a:solidFill>
                <a:latin typeface="Trebuchet MS"/>
                <a:cs typeface="Trebuchet MS"/>
              </a:rPr>
              <a:t>MIND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Coping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Coming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Off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Study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  <a:hlinkClick r:id="rId6"/>
              </a:rPr>
              <a:t>www.mind.org.uk/NR/rdonlyres/BF6D3FC0-4866-43B5-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8BCA-B3EE10202326/3331/CWCOreportweb.pdf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850" spc="2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  <a:hlinkClick r:id="rId7"/>
              </a:rPr>
              <a:t>http://snipurl.com/MINDComingOffStudy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8184" y="1060301"/>
            <a:ext cx="2592070" cy="407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“Rethinking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Models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Psychotropic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Drug</a:t>
            </a:r>
            <a:r>
              <a:rPr dirty="0" sz="800" spc="-1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Action”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135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Moncreiff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D.Cohen,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Psychotherapy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dirty="0" sz="850" spc="-5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Psychosomatics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74:145-153,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8184" y="1578461"/>
            <a:ext cx="1899285" cy="278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Myth</a:t>
            </a:r>
            <a:r>
              <a:rPr dirty="0" sz="8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Chemical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Cure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850" spc="-95">
                <a:solidFill>
                  <a:srgbClr val="231F20"/>
                </a:solidFill>
                <a:latin typeface="Arial"/>
                <a:cs typeface="Arial"/>
              </a:rPr>
              <a:t>Joanna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Moncrieff,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Palgrave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Macmillan,</a:t>
            </a:r>
            <a:r>
              <a:rPr dirty="0" sz="85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2008.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58184" y="1959461"/>
            <a:ext cx="2520950" cy="407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“Needed: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Critical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Thinking </a:t>
            </a:r>
            <a:r>
              <a:rPr dirty="0" sz="800" spc="70" b="1">
                <a:solidFill>
                  <a:srgbClr val="231F20"/>
                </a:solidFill>
                <a:latin typeface="Trebuchet MS"/>
                <a:cs typeface="Trebuchet MS"/>
              </a:rPr>
              <a:t>About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Medications”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David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Cohen,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Ph.D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8"/>
              </a:rPr>
              <a:t>www.ahrp.org/about/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CohenPsychMed0504.pdf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58184" y="2470001"/>
            <a:ext cx="2687955" cy="910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“Gradual,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10%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Dose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Reductions Dramatically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Reduce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Antidepressant Discontinuation</a:t>
            </a:r>
            <a:r>
              <a:rPr dirty="0" sz="800" spc="-1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Symptoms: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Presentation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Canadian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 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Association”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Alison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Palkhivala,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Nov.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2007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  <a:hlinkClick r:id="rId9"/>
              </a:rPr>
              <a:t>http://www.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docguide.com/gradual-10-dose-reductions-dramatically-  reduce-antidepressant-discontinuation-symptoms-presented- 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cpa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58184" y="3483461"/>
            <a:ext cx="2456815" cy="400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“Paper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90" b="1">
                <a:solidFill>
                  <a:srgbClr val="231F20"/>
                </a:solidFill>
                <a:latin typeface="Trebuchet MS"/>
                <a:cs typeface="Trebuchet MS"/>
              </a:rPr>
              <a:t>New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‘Psychosis’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Journal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Shows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Many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Patients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00" b="1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Better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Without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Drugs” 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Medical News </a:t>
            </a:r>
            <a:r>
              <a:rPr dirty="0" sz="850" spc="-60" i="1">
                <a:solidFill>
                  <a:srgbClr val="231F20"/>
                </a:solidFill>
                <a:latin typeface="Calibri"/>
                <a:cs typeface="Calibri"/>
              </a:rPr>
              <a:t>Today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Mar</a:t>
            </a:r>
            <a:r>
              <a:rPr dirty="0" sz="850" spc="-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58184" y="3974951"/>
            <a:ext cx="2666365" cy="4267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25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“Physical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Illness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Manifesting as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Disease. 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Analysis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State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Hospital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Inpatient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Population”  </a:t>
            </a: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Hall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RC,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et.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Arch Gen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Psychiatry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Sep;37(9):989-95.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1980</a:t>
            </a:r>
            <a:endParaRPr sz="8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58184" y="4508351"/>
            <a:ext cx="2571115" cy="537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“Predictors of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 or</a:t>
            </a:r>
            <a:r>
              <a:rPr dirty="0" sz="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Dose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Reduction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Randomized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Controlled</a:t>
            </a:r>
            <a:r>
              <a:rPr dirty="0" sz="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Trial</a:t>
            </a:r>
            <a:endParaRPr sz="800">
              <a:latin typeface="Trebuchet MS"/>
              <a:cs typeface="Trebuchet MS"/>
            </a:endParaRPr>
          </a:p>
          <a:p>
            <a:pPr marL="12700" marR="276225">
              <a:lnSpc>
                <a:spcPct val="102899"/>
              </a:lnSpc>
              <a:spcBef>
                <a:spcPts val="1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Provider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Education”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Meador KG, </a:t>
            </a:r>
            <a:r>
              <a:rPr dirty="0" sz="850" spc="-215">
                <a:solidFill>
                  <a:srgbClr val="231F20"/>
                </a:solidFill>
                <a:latin typeface="Arial"/>
                <a:cs typeface="Arial"/>
              </a:rPr>
              <a:t>J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Am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Geriatr 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Soc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Feb;45(2):207-10.</a:t>
            </a:r>
            <a:r>
              <a:rPr dirty="0" sz="85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1997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8184" y="5152241"/>
            <a:ext cx="2672080" cy="5257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85"/>
              </a:spcBef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“Prevalence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Celiac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Disease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Gluten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Sensitivi- 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ty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United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States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Clinical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Trials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Intervention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Effectiveness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Study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Population” 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Cascella., </a:t>
            </a:r>
            <a:r>
              <a:rPr dirty="0" sz="850" spc="45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Schiz.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Bull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doi: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10.1093/schbul/sbp055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5769" y="5925311"/>
            <a:ext cx="5453443" cy="147115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49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99901"/>
            <a:ext cx="1905635" cy="281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Evelyn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Pringle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2"/>
              </a:rPr>
              <a:t>www.opednews.com/author/author58.html</a:t>
            </a:r>
            <a:endParaRPr sz="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799951"/>
            <a:ext cx="920115" cy="281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Psychiatric</a:t>
            </a:r>
            <a:r>
              <a:rPr dirty="0" sz="800" spc="-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Drugs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Dr.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Caligari,</a:t>
            </a:r>
            <a:r>
              <a:rPr dirty="0" sz="850" spc="-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1984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193651"/>
            <a:ext cx="2661285" cy="42164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2899"/>
              </a:lnSpc>
              <a:spcBef>
                <a:spcPts val="7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“Psychiatric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as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Agents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Trauma”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Charles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L. 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Whitfield,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850" spc="-60" i="1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Risk </a:t>
            </a:r>
            <a:r>
              <a:rPr dirty="0" sz="850" spc="15" i="1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Safety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850" spc="-70" i="1">
                <a:solidFill>
                  <a:srgbClr val="231F20"/>
                </a:solidFill>
                <a:latin typeface="Arial"/>
                <a:cs typeface="Arial"/>
              </a:rPr>
              <a:t>Medicine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22</a:t>
            </a:r>
            <a:r>
              <a:rPr dirty="0" sz="8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(2010)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1733401"/>
            <a:ext cx="2474595" cy="54864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6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“Psychiatric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Drug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Promotion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Politics</a:t>
            </a:r>
            <a:r>
              <a:rPr dirty="0" sz="8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of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Neoliberalism”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95">
                <a:solidFill>
                  <a:srgbClr val="231F20"/>
                </a:solidFill>
                <a:latin typeface="Arial"/>
                <a:cs typeface="Arial"/>
              </a:rPr>
              <a:t>Joanna</a:t>
            </a:r>
            <a:r>
              <a:rPr dirty="0" sz="850" spc="-1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Moncrieff</a:t>
            </a:r>
            <a:endParaRPr sz="850">
              <a:latin typeface="Arial"/>
              <a:cs typeface="Arial"/>
            </a:endParaRPr>
          </a:p>
          <a:p>
            <a:pPr marL="12700" marR="99060">
              <a:lnSpc>
                <a:spcPct val="102899"/>
              </a:lnSpc>
            </a:pP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850" spc="-60" i="1">
                <a:solidFill>
                  <a:srgbClr val="231F20"/>
                </a:solidFill>
                <a:latin typeface="Arial"/>
                <a:cs typeface="Arial"/>
              </a:rPr>
              <a:t>British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Psychiatry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2006; 188: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301-302.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doi: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10.1192/bjp.188.4.301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388721"/>
            <a:ext cx="2660015" cy="6934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just" marL="12700" marR="5080">
              <a:lnSpc>
                <a:spcPct val="106800"/>
              </a:lnSpc>
              <a:spcBef>
                <a:spcPts val="12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“Psychosocial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Treatment,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Antipsychotic</a:t>
            </a:r>
            <a:r>
              <a:rPr dirty="0" sz="8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Postpone-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ment,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Low-dose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Medication Strategies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First 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Episode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Psychosis”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Bola, </a:t>
            </a:r>
            <a:r>
              <a:rPr dirty="0" sz="850" spc="-135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R.,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Lehtinen,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K.,</a:t>
            </a:r>
            <a:r>
              <a:rPr dirty="0" sz="850" spc="-1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Cullberg,</a:t>
            </a:r>
            <a:endParaRPr sz="850">
              <a:latin typeface="Arial"/>
              <a:cs typeface="Arial"/>
            </a:endParaRPr>
          </a:p>
          <a:p>
            <a:pPr marL="12700" marR="144145">
              <a:lnSpc>
                <a:spcPct val="102899"/>
              </a:lnSpc>
            </a:pPr>
            <a:r>
              <a:rPr dirty="0" sz="850" spc="-105">
                <a:solidFill>
                  <a:srgbClr val="231F20"/>
                </a:solidFill>
                <a:latin typeface="Arial"/>
                <a:cs typeface="Arial"/>
              </a:rPr>
              <a:t>J.,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&amp; </a:t>
            </a:r>
            <a:r>
              <a:rPr dirty="0" sz="850" spc="-25">
                <a:solidFill>
                  <a:srgbClr val="231F20"/>
                </a:solidFill>
                <a:latin typeface="Arial"/>
                <a:cs typeface="Arial"/>
              </a:rPr>
              <a:t>Ciompi,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L.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(2009)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Psychosis: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Psychological,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social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integrative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approaches,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1(1),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4-18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9775" y="388471"/>
            <a:ext cx="2632075" cy="16332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35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“Serotonin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Depression: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Disconnect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between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Advertisements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Scientific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Litera- 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ture” </a:t>
            </a:r>
            <a:r>
              <a:rPr dirty="0" sz="850" spc="-105">
                <a:solidFill>
                  <a:srgbClr val="231F20"/>
                </a:solidFill>
                <a:latin typeface="Arial"/>
                <a:cs typeface="Arial"/>
              </a:rPr>
              <a:t>J.R. </a:t>
            </a:r>
            <a:r>
              <a:rPr dirty="0" sz="850" spc="-90">
                <a:solidFill>
                  <a:srgbClr val="231F20"/>
                </a:solidFill>
                <a:latin typeface="Arial"/>
                <a:cs typeface="Arial"/>
              </a:rPr>
              <a:t>Lacasse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135">
                <a:solidFill>
                  <a:srgbClr val="231F20"/>
                </a:solidFill>
                <a:latin typeface="Arial"/>
                <a:cs typeface="Arial"/>
              </a:rPr>
              <a:t>J.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Leo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PLoS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Med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2005;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2(12):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e392 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doi:10.1371/journal.pmed.0020392</a:t>
            </a:r>
            <a:endParaRPr sz="850">
              <a:latin typeface="Arial"/>
              <a:cs typeface="Arial"/>
            </a:endParaRPr>
          </a:p>
          <a:p>
            <a:pPr algn="just" marL="12700" marR="60960">
              <a:lnSpc>
                <a:spcPct val="109400"/>
              </a:lnSpc>
              <a:spcBef>
                <a:spcPts val="490"/>
              </a:spcBef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“Soteria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Other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Alternatives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Acute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Psychi-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atric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Hospitalization: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dirty="0" sz="8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Personal and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Professional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Review”</a:t>
            </a:r>
            <a:endParaRPr sz="800">
              <a:latin typeface="Trebuchet MS"/>
              <a:cs typeface="Trebuchet MS"/>
            </a:endParaRPr>
          </a:p>
          <a:p>
            <a:pPr marL="12700" marR="79375">
              <a:lnSpc>
                <a:spcPct val="102899"/>
              </a:lnSpc>
              <a:spcBef>
                <a:spcPts val="10"/>
              </a:spcBef>
            </a:pPr>
            <a:r>
              <a:rPr dirty="0" sz="850" spc="-30">
                <a:solidFill>
                  <a:srgbClr val="231F20"/>
                </a:solidFill>
                <a:latin typeface="Arial"/>
                <a:cs typeface="Arial"/>
              </a:rPr>
              <a:t>Loren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Mosher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75" i="1">
                <a:solidFill>
                  <a:srgbClr val="231F20"/>
                </a:solidFill>
                <a:latin typeface="Arial"/>
                <a:cs typeface="Arial"/>
              </a:rPr>
              <a:t>Nervous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-50" i="1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850" spc="-85" i="1">
                <a:solidFill>
                  <a:srgbClr val="231F20"/>
                </a:solidFill>
                <a:latin typeface="Arial"/>
                <a:cs typeface="Arial"/>
              </a:rPr>
              <a:t>Disease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1999; 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187:142-149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“Pay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Attention: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Ritalin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5" b="1">
                <a:solidFill>
                  <a:srgbClr val="231F20"/>
                </a:solidFill>
                <a:latin typeface="Trebuchet MS"/>
                <a:cs typeface="Trebuchet MS"/>
              </a:rPr>
              <a:t>Acts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Much</a:t>
            </a:r>
            <a:r>
              <a:rPr dirty="0" sz="8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Like</a:t>
            </a:r>
            <a:r>
              <a:rPr dirty="0" sz="800" spc="-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Cocaine”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Vastag,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B.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2001.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55" i="1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850" spc="-105" i="1">
                <a:solidFill>
                  <a:srgbClr val="231F20"/>
                </a:solidFill>
                <a:latin typeface="Arial"/>
                <a:cs typeface="Arial"/>
              </a:rPr>
              <a:t>Am </a:t>
            </a:r>
            <a:r>
              <a:rPr dirty="0" sz="850" spc="-65" i="1">
                <a:solidFill>
                  <a:srgbClr val="231F20"/>
                </a:solidFill>
                <a:latin typeface="Arial"/>
                <a:cs typeface="Arial"/>
              </a:rPr>
              <a:t>Med </a:t>
            </a:r>
            <a:r>
              <a:rPr dirty="0" sz="850" spc="-80" i="1">
                <a:solidFill>
                  <a:srgbClr val="231F20"/>
                </a:solidFill>
                <a:latin typeface="Arial"/>
                <a:cs typeface="Arial"/>
              </a:rPr>
              <a:t>Association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286,</a:t>
            </a:r>
            <a:r>
              <a:rPr dirty="0" sz="850" spc="-1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905-906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79775" y="2128371"/>
            <a:ext cx="2628900" cy="76962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99060">
              <a:lnSpc>
                <a:spcPct val="106800"/>
              </a:lnSpc>
              <a:spcBef>
                <a:spcPts val="125"/>
              </a:spcBef>
            </a:pP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“Clinical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Risk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Following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Abrupt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Gradual 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Withdrawal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Maintenance Neuroleptic  Treatment”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Viguera,AC,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Arch Gen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Psych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.54:49-55,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1997</a:t>
            </a:r>
            <a:endParaRPr sz="85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spcBef>
                <a:spcPts val="640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“Withdrawal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Syndromes Associated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dirty="0" sz="8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00" spc="60" b="1">
                <a:solidFill>
                  <a:srgbClr val="231F20"/>
                </a:solidFill>
                <a:latin typeface="Trebuchet MS"/>
                <a:cs typeface="Trebuchet MS"/>
              </a:rPr>
              <a:t>Antipsy- 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chotic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Drugs”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G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Gardos,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105" i="1">
                <a:solidFill>
                  <a:srgbClr val="231F20"/>
                </a:solidFill>
                <a:latin typeface="Arial"/>
                <a:cs typeface="Arial"/>
              </a:rPr>
              <a:t>Am </a:t>
            </a:r>
            <a:r>
              <a:rPr dirty="0" sz="850" spc="-225" i="1">
                <a:solidFill>
                  <a:srgbClr val="231F20"/>
                </a:solidFill>
                <a:latin typeface="Arial"/>
                <a:cs typeface="Arial"/>
              </a:rPr>
              <a:t>J </a:t>
            </a:r>
            <a:r>
              <a:rPr dirty="0" sz="850" spc="-85" i="1">
                <a:solidFill>
                  <a:srgbClr val="231F20"/>
                </a:solidFill>
                <a:latin typeface="Arial"/>
                <a:cs typeface="Arial"/>
              </a:rPr>
              <a:t>Psychiatry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1978;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135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92475" y="3044951"/>
            <a:ext cx="2663825" cy="4369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44500" y="3200251"/>
            <a:ext cx="2680335" cy="437959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12700" marR="99060">
              <a:lnSpc>
                <a:spcPct val="103600"/>
              </a:lnSpc>
              <a:spcBef>
                <a:spcPts val="65"/>
              </a:spcBef>
            </a:pP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“Are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There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Schizophrenics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800" spc="110" b="1">
                <a:solidFill>
                  <a:srgbClr val="231F20"/>
                </a:solidFill>
                <a:latin typeface="Trebuchet MS"/>
                <a:cs typeface="Trebuchet MS"/>
              </a:rPr>
              <a:t>Whom </a:t>
            </a:r>
            <a:r>
              <a:rPr dirty="0" sz="800" spc="55" b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800" spc="80" b="1">
                <a:solidFill>
                  <a:srgbClr val="231F20"/>
                </a:solidFill>
                <a:latin typeface="Trebuchet MS"/>
                <a:cs typeface="Trebuchet MS"/>
              </a:rPr>
              <a:t>May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be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Unnecessary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Contraindicated?”</a:t>
            </a:r>
            <a:r>
              <a:rPr dirty="0" sz="800" spc="-1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M.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Rappaport, 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International Pharmacopsychiatry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13,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100-11,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1978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122555">
              <a:lnSpc>
                <a:spcPct val="105500"/>
              </a:lnSpc>
            </a:pP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“Prejudice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Schizophrenia: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Review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“Mental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Illness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Illness Like </a:t>
            </a:r>
            <a:r>
              <a:rPr dirty="0" sz="800" spc="75" b="1">
                <a:solidFill>
                  <a:srgbClr val="231F20"/>
                </a:solidFill>
                <a:latin typeface="Trebuchet MS"/>
                <a:cs typeface="Trebuchet MS"/>
              </a:rPr>
              <a:t>Any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Other”  Approach” </a:t>
            </a:r>
            <a:r>
              <a:rPr dirty="0" sz="850" spc="-75">
                <a:solidFill>
                  <a:srgbClr val="231F20"/>
                </a:solidFill>
                <a:latin typeface="Arial"/>
                <a:cs typeface="Arial"/>
              </a:rPr>
              <a:t>Read,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John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www.vermontrecovery.com/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files/Download/foramanda.pdf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03600"/>
              </a:lnSpc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“Recovery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remitted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first-episode psychosis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800" spc="5" b="1">
                <a:solidFill>
                  <a:srgbClr val="231F20"/>
                </a:solidFill>
                <a:latin typeface="Trebuchet MS"/>
                <a:cs typeface="Trebuchet MS"/>
              </a:rPr>
              <a:t>7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years 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follow-up”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Wunderlink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85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American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Association </a:t>
            </a:r>
            <a:r>
              <a:rPr dirty="0" sz="850" spc="-65">
                <a:solidFill>
                  <a:srgbClr val="231F20"/>
                </a:solidFill>
                <a:latin typeface="Arial"/>
                <a:cs typeface="Arial"/>
              </a:rPr>
              <a:t>Sept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2013</a:t>
            </a:r>
            <a:r>
              <a:rPr dirty="0" sz="85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  <a:hlinkClick r:id="rId5"/>
              </a:rPr>
              <a:t>http://1.usa.gov/1TXw997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150495">
              <a:lnSpc>
                <a:spcPct val="109400"/>
              </a:lnSpc>
            </a:pP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Rethinking </a:t>
            </a:r>
            <a:r>
              <a:rPr dirty="0" sz="800" spc="-5" b="1" i="1">
                <a:solidFill>
                  <a:srgbClr val="231F20"/>
                </a:solidFill>
                <a:latin typeface="Trebuchet MS"/>
                <a:cs typeface="Trebuchet MS"/>
              </a:rPr>
              <a:t>Psychiatric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Drugs: </a:t>
            </a:r>
            <a:r>
              <a:rPr dirty="0" sz="800" spc="35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800" spc="10" b="1" i="1">
                <a:solidFill>
                  <a:srgbClr val="231F20"/>
                </a:solidFill>
                <a:latin typeface="Trebuchet MS"/>
                <a:cs typeface="Trebuchet MS"/>
              </a:rPr>
              <a:t>Guide for </a:t>
            </a:r>
            <a:r>
              <a:rPr dirty="0" sz="800" spc="15" b="1" i="1">
                <a:solidFill>
                  <a:srgbClr val="231F20"/>
                </a:solidFill>
                <a:latin typeface="Trebuchet MS"/>
                <a:cs typeface="Trebuchet MS"/>
              </a:rPr>
              <a:t>Informed  </a:t>
            </a:r>
            <a:r>
              <a:rPr dirty="0" sz="800" spc="5" b="1" i="1">
                <a:solidFill>
                  <a:srgbClr val="231F20"/>
                </a:solidFill>
                <a:latin typeface="Trebuchet MS"/>
                <a:cs typeface="Trebuchet MS"/>
              </a:rPr>
              <a:t>Consent</a:t>
            </a:r>
            <a:endParaRPr sz="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Grace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Jackson,AuthorHouse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Publishing,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2009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65405">
              <a:lnSpc>
                <a:spcPct val="103299"/>
              </a:lnSpc>
            </a:pP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“Review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‘The First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Episode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Psychosis: </a:t>
            </a:r>
            <a:r>
              <a:rPr dirty="0" sz="800" spc="155" b="1">
                <a:solidFill>
                  <a:srgbClr val="231F20"/>
                </a:solidFill>
                <a:latin typeface="Trebuchet MS"/>
                <a:cs typeface="Trebuchet MS"/>
              </a:rPr>
              <a:t>A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Patients and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Their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Families’”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850" spc="-85">
                <a:solidFill>
                  <a:srgbClr val="231F20"/>
                </a:solidFill>
                <a:latin typeface="Arial"/>
                <a:cs typeface="Arial"/>
              </a:rPr>
              <a:t>John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Bola  </a:t>
            </a:r>
            <a:r>
              <a:rPr dirty="0" sz="850" spc="-7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850" spc="15">
                <a:solidFill>
                  <a:srgbClr val="231F20"/>
                </a:solidFill>
                <a:latin typeface="Arial"/>
                <a:cs typeface="Arial"/>
              </a:rPr>
              <a:t>Will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. Best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Practices </a:t>
            </a:r>
            <a:r>
              <a:rPr dirty="0" sz="850" spc="-40" i="1">
                <a:solidFill>
                  <a:srgbClr val="231F20"/>
                </a:solidFill>
                <a:latin typeface="Calibri"/>
                <a:cs typeface="Calibri"/>
              </a:rPr>
              <a:t>in Mental </a:t>
            </a:r>
            <a:r>
              <a:rPr dirty="0" sz="850" spc="-35" i="1">
                <a:solidFill>
                  <a:srgbClr val="231F20"/>
                </a:solidFill>
                <a:latin typeface="Calibri"/>
                <a:cs typeface="Calibri"/>
              </a:rPr>
              <a:t>Health: </a:t>
            </a:r>
            <a:r>
              <a:rPr dirty="0" sz="850" spc="-45" i="1">
                <a:solidFill>
                  <a:srgbClr val="231F20"/>
                </a:solidFill>
                <a:latin typeface="Calibri"/>
                <a:cs typeface="Calibri"/>
              </a:rPr>
              <a:t>An International  </a:t>
            </a:r>
            <a:r>
              <a:rPr dirty="0" sz="850" spc="-90" i="1">
                <a:solidFill>
                  <a:srgbClr val="231F20"/>
                </a:solidFill>
                <a:latin typeface="Arial"/>
                <a:cs typeface="Arial"/>
              </a:rPr>
              <a:t>Journal, </a:t>
            </a:r>
            <a:r>
              <a:rPr dirty="0" sz="850" spc="-40" i="1">
                <a:solidFill>
                  <a:srgbClr val="231F20"/>
                </a:solidFill>
                <a:latin typeface="Arial"/>
                <a:cs typeface="Arial"/>
              </a:rPr>
              <a:t>6(2), 138-142.</a:t>
            </a:r>
            <a:r>
              <a:rPr dirty="0" sz="850" spc="-13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35" i="1">
                <a:solidFill>
                  <a:srgbClr val="231F20"/>
                </a:solidFill>
                <a:latin typeface="Arial"/>
                <a:cs typeface="Arial"/>
              </a:rPr>
              <a:t>(2010)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24765">
              <a:lnSpc>
                <a:spcPct val="106500"/>
              </a:lnSpc>
              <a:spcBef>
                <a:spcPts val="5"/>
              </a:spcBef>
            </a:pP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“Five-year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experience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first-episode </a:t>
            </a:r>
            <a:r>
              <a:rPr dirty="0" sz="800" spc="20" b="1">
                <a:solidFill>
                  <a:srgbClr val="231F20"/>
                </a:solidFill>
                <a:latin typeface="Trebuchet MS"/>
                <a:cs typeface="Trebuchet MS"/>
              </a:rPr>
              <a:t>nonaffective 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psychosis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in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open-dialogue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approach: </a:t>
            </a:r>
            <a:r>
              <a:rPr dirty="0" sz="800" spc="45" b="1">
                <a:solidFill>
                  <a:srgbClr val="231F20"/>
                </a:solidFill>
                <a:latin typeface="Trebuchet MS"/>
                <a:cs typeface="Trebuchet MS"/>
              </a:rPr>
              <a:t>Treatment  </a:t>
            </a:r>
            <a:r>
              <a:rPr dirty="0" sz="800" spc="10" b="1">
                <a:solidFill>
                  <a:srgbClr val="231F20"/>
                </a:solidFill>
                <a:latin typeface="Trebuchet MS"/>
                <a:cs typeface="Trebuchet MS"/>
              </a:rPr>
              <a:t>principles,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follow-up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outcomes,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800" spc="50" b="1">
                <a:solidFill>
                  <a:srgbClr val="231F20"/>
                </a:solidFill>
                <a:latin typeface="Trebuchet MS"/>
                <a:cs typeface="Trebuchet MS"/>
              </a:rPr>
              <a:t>two </a:t>
            </a: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case  </a:t>
            </a:r>
            <a:r>
              <a:rPr dirty="0" sz="800" spc="25" b="1">
                <a:solidFill>
                  <a:srgbClr val="231F20"/>
                </a:solidFill>
                <a:latin typeface="Trebuchet MS"/>
                <a:cs typeface="Trebuchet MS"/>
              </a:rPr>
              <a:t>studies”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Seikkula, </a:t>
            </a:r>
            <a:r>
              <a:rPr dirty="0" sz="850" spc="-135">
                <a:solidFill>
                  <a:srgbClr val="231F20"/>
                </a:solidFill>
                <a:latin typeface="Arial"/>
                <a:cs typeface="Arial"/>
              </a:rPr>
              <a:t>J, </a:t>
            </a:r>
            <a:r>
              <a:rPr dirty="0" sz="850" spc="-50" i="1">
                <a:solidFill>
                  <a:srgbClr val="231F20"/>
                </a:solidFill>
                <a:latin typeface="Calibri"/>
                <a:cs typeface="Calibri"/>
              </a:rPr>
              <a:t>Psychotherapy </a:t>
            </a:r>
            <a:r>
              <a:rPr dirty="0" sz="850" spc="-30" i="1">
                <a:solidFill>
                  <a:srgbClr val="231F20"/>
                </a:solidFill>
                <a:latin typeface="Calibri"/>
                <a:cs typeface="Calibri"/>
              </a:rPr>
              <a:t>Research </a:t>
            </a:r>
            <a:r>
              <a:rPr dirty="0" sz="850" spc="-35">
                <a:solidFill>
                  <a:srgbClr val="231F20"/>
                </a:solidFill>
                <a:latin typeface="Arial"/>
                <a:cs typeface="Arial"/>
              </a:rPr>
              <a:t>16(2):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214-228,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2006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245110">
              <a:lnSpc>
                <a:spcPct val="103600"/>
              </a:lnSpc>
            </a:pPr>
            <a:r>
              <a:rPr dirty="0" sz="800" spc="15" b="1">
                <a:solidFill>
                  <a:srgbClr val="231F20"/>
                </a:solidFill>
                <a:latin typeface="Trebuchet MS"/>
                <a:cs typeface="Trebuchet MS"/>
              </a:rPr>
              <a:t>“Schizophrenia,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Neuroleptic </a:t>
            </a:r>
            <a:r>
              <a:rPr dirty="0" sz="800" spc="30" b="1">
                <a:solidFill>
                  <a:srgbClr val="231F20"/>
                </a:solidFill>
                <a:latin typeface="Trebuchet MS"/>
                <a:cs typeface="Trebuchet MS"/>
              </a:rPr>
              <a:t>Medication, </a:t>
            </a:r>
            <a:r>
              <a:rPr dirty="0" sz="800" spc="35" b="1">
                <a:solidFill>
                  <a:srgbClr val="231F20"/>
                </a:solidFill>
                <a:latin typeface="Trebuchet MS"/>
                <a:cs typeface="Trebuchet MS"/>
              </a:rPr>
              <a:t>and  </a:t>
            </a:r>
            <a:r>
              <a:rPr dirty="0" sz="800" spc="40" b="1">
                <a:solidFill>
                  <a:srgbClr val="231F20"/>
                </a:solidFill>
                <a:latin typeface="Trebuchet MS"/>
                <a:cs typeface="Trebuchet MS"/>
              </a:rPr>
              <a:t>Mortality” </a:t>
            </a:r>
            <a:r>
              <a:rPr dirty="0" sz="850" spc="-80">
                <a:solidFill>
                  <a:srgbClr val="231F20"/>
                </a:solidFill>
                <a:latin typeface="Arial"/>
                <a:cs typeface="Arial"/>
              </a:rPr>
              <a:t>Joumkaa,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M., </a:t>
            </a:r>
            <a:r>
              <a:rPr dirty="0" sz="850" spc="-10">
                <a:solidFill>
                  <a:srgbClr val="231F20"/>
                </a:solidFill>
                <a:latin typeface="Arial"/>
                <a:cs typeface="Arial"/>
              </a:rPr>
              <a:t>et </a:t>
            </a:r>
            <a:r>
              <a:rPr dirty="0" sz="850" spc="-55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850" spc="-40">
                <a:solidFill>
                  <a:srgbClr val="231F20"/>
                </a:solidFill>
                <a:latin typeface="Arial"/>
                <a:cs typeface="Arial"/>
              </a:rPr>
              <a:t>(2006)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</a:rPr>
              <a:t>British </a:t>
            </a:r>
            <a:r>
              <a:rPr dirty="0" sz="850" spc="-60">
                <a:solidFill>
                  <a:srgbClr val="231F20"/>
                </a:solidFill>
                <a:latin typeface="Arial"/>
                <a:cs typeface="Arial"/>
              </a:rPr>
              <a:t>Journal </a:t>
            </a:r>
            <a:r>
              <a:rPr dirty="0" sz="850" spc="-15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850" spc="-50">
                <a:solidFill>
                  <a:srgbClr val="231F20"/>
                </a:solidFill>
                <a:latin typeface="Arial"/>
                <a:cs typeface="Arial"/>
              </a:rPr>
              <a:t>Psychiatry, 188, </a:t>
            </a:r>
            <a:r>
              <a:rPr dirty="0" sz="850" spc="-45">
                <a:solidFill>
                  <a:srgbClr val="231F20"/>
                </a:solidFill>
                <a:latin typeface="Arial"/>
                <a:cs typeface="Arial"/>
              </a:rPr>
              <a:t>122-127,</a:t>
            </a:r>
            <a:r>
              <a:rPr dirty="0" sz="850" spc="-1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850" spc="-20">
                <a:solidFill>
                  <a:srgbClr val="231F20"/>
                </a:solidFill>
                <a:latin typeface="Arial"/>
                <a:cs typeface="Arial"/>
                <a:hlinkClick r:id="rId6"/>
              </a:rPr>
              <a:t>http://bit.ly/KIGxyu</a:t>
            </a:r>
            <a:endParaRPr sz="8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9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50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950" y="234950"/>
            <a:ext cx="5937250" cy="7308850"/>
          </a:xfrm>
          <a:custGeom>
            <a:avLst/>
            <a:gdLst/>
            <a:ahLst/>
            <a:cxnLst/>
            <a:rect l="l" t="t" r="r" b="b"/>
            <a:pathLst>
              <a:path w="5937250" h="7308850">
                <a:moveTo>
                  <a:pt x="0" y="7308850"/>
                </a:moveTo>
                <a:lnTo>
                  <a:pt x="5937250" y="7308850"/>
                </a:lnTo>
                <a:lnTo>
                  <a:pt x="5937250" y="0"/>
                </a:lnTo>
                <a:lnTo>
                  <a:pt x="0" y="0"/>
                </a:lnTo>
                <a:lnTo>
                  <a:pt x="0" y="730885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19801" y="1440361"/>
            <a:ext cx="1742439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David Anick </a:t>
            </a: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MD,</a:t>
            </a:r>
            <a:r>
              <a:rPr dirty="0" sz="9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Marino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Integrative</a:t>
            </a:r>
            <a:r>
              <a:rPr dirty="0" sz="9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456" y="1884861"/>
            <a:ext cx="2611120" cy="5207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757555">
              <a:lnSpc>
                <a:spcPct val="100000"/>
              </a:lnSpc>
              <a:spcBef>
                <a:spcPts val="320"/>
              </a:spcBef>
            </a:pPr>
            <a:r>
              <a:rPr dirty="0" sz="900" spc="70" b="1">
                <a:solidFill>
                  <a:srgbClr val="231F20"/>
                </a:solidFill>
                <a:latin typeface="Trebuchet MS"/>
                <a:cs typeface="Trebuchet MS"/>
              </a:rPr>
              <a:t>Ron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Bassman,</a:t>
            </a:r>
            <a:r>
              <a:rPr dirty="0" sz="9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 marL="12700" marR="5080">
              <a:lnSpc>
                <a:spcPct val="120400"/>
              </a:lnSpc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135" i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00" spc="-80" i="1">
                <a:solidFill>
                  <a:srgbClr val="231F20"/>
                </a:solidFill>
                <a:latin typeface="Arial"/>
                <a:cs typeface="Arial"/>
              </a:rPr>
              <a:t>Fight </a:t>
            </a:r>
            <a:r>
              <a:rPr dirty="0" sz="900" spc="-145" i="1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900" spc="-110" i="1">
                <a:solidFill>
                  <a:srgbClr val="231F20"/>
                </a:solidFill>
                <a:latin typeface="Arial"/>
                <a:cs typeface="Arial"/>
              </a:rPr>
              <a:t>Be: </a:t>
            </a:r>
            <a:r>
              <a:rPr dirty="0" sz="900" spc="-135" i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00" spc="-100" i="1">
                <a:solidFill>
                  <a:srgbClr val="231F20"/>
                </a:solidFill>
                <a:latin typeface="Arial"/>
                <a:cs typeface="Arial"/>
              </a:rPr>
              <a:t>Psychologist’s </a:t>
            </a:r>
            <a:r>
              <a:rPr dirty="0" sz="900" spc="-85" i="1">
                <a:solidFill>
                  <a:srgbClr val="231F20"/>
                </a:solidFill>
                <a:latin typeface="Arial"/>
                <a:cs typeface="Arial"/>
              </a:rPr>
              <a:t>Experience </a:t>
            </a:r>
            <a:r>
              <a:rPr dirty="0" sz="900" spc="-60" i="1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900" spc="-80" i="1">
                <a:solidFill>
                  <a:srgbClr val="231F20"/>
                </a:solidFill>
                <a:latin typeface="Arial"/>
                <a:cs typeface="Arial"/>
              </a:rPr>
              <a:t>Both 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Sides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Locked</a:t>
            </a:r>
            <a:r>
              <a:rPr dirty="0" sz="900" spc="-1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Door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0902" y="2522401"/>
            <a:ext cx="15398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Alexander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Bingham,</a:t>
            </a:r>
            <a:r>
              <a:rPr dirty="0" sz="900" spc="-1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80" b="1">
                <a:solidFill>
                  <a:srgbClr val="231F20"/>
                </a:solidFill>
                <a:latin typeface="Trebuchet MS"/>
                <a:cs typeface="Trebuchet MS"/>
              </a:rPr>
              <a:t>PsyD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0966" y="2773861"/>
            <a:ext cx="121983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Patrick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Bracken,</a:t>
            </a:r>
            <a:r>
              <a:rPr dirty="0" sz="9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marL="34290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Co-author,</a:t>
            </a:r>
            <a:r>
              <a:rPr dirty="0" sz="9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Post-Psychiatry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396" y="3218361"/>
            <a:ext cx="235712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Christopher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Camilleri,</a:t>
            </a:r>
            <a:r>
              <a:rPr dirty="0" sz="9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Los Angeles </a:t>
            </a: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County Department 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Mental</a:t>
            </a:r>
            <a:r>
              <a:rPr dirty="0" sz="9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1500" y="3690801"/>
            <a:ext cx="1339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Michael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Cornwall,</a:t>
            </a:r>
            <a:r>
              <a:rPr dirty="0" sz="900" spc="-1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587" y="3967661"/>
            <a:ext cx="1920239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David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Cohen,</a:t>
            </a:r>
            <a:r>
              <a:rPr dirty="0" sz="900" spc="-8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Co-author, </a:t>
            </a:r>
            <a:r>
              <a:rPr dirty="0" sz="900" spc="-55" i="1">
                <a:solidFill>
                  <a:srgbClr val="231F20"/>
                </a:solidFill>
                <a:latin typeface="Calibri"/>
                <a:cs typeface="Calibri"/>
              </a:rPr>
              <a:t>Your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Drug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900" spc="-55" i="1">
                <a:solidFill>
                  <a:srgbClr val="231F20"/>
                </a:solidFill>
                <a:latin typeface="Calibri"/>
                <a:cs typeface="Calibri"/>
              </a:rPr>
              <a:t>Your</a:t>
            </a:r>
            <a:r>
              <a:rPr dirty="0" sz="900" spc="1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55" i="1">
                <a:solidFill>
                  <a:srgbClr val="231F20"/>
                </a:solidFill>
                <a:latin typeface="Calibri"/>
                <a:cs typeface="Calibri"/>
              </a:rPr>
              <a:t>Problem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356" y="4412161"/>
            <a:ext cx="1656714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Celine</a:t>
            </a:r>
            <a:r>
              <a:rPr dirty="0" sz="900" spc="-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Cyr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Gaining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Autonomy </a:t>
            </a:r>
            <a:r>
              <a:rPr dirty="0" sz="900" spc="-1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Medication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5339" y="4856661"/>
            <a:ext cx="125095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Patricia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Deegan,</a:t>
            </a:r>
            <a:r>
              <a:rPr dirty="0" sz="900" spc="-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CommonGround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5370" y="5301161"/>
            <a:ext cx="165100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Laura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Delano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Inner </a:t>
            </a: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Compass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Withdrawal</a:t>
            </a: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Project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9658" y="5745661"/>
            <a:ext cx="134302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b="1">
                <a:solidFill>
                  <a:srgbClr val="231F20"/>
                </a:solidFill>
                <a:latin typeface="Trebuchet MS"/>
                <a:cs typeface="Trebuchet MS"/>
              </a:rPr>
              <a:t>Jacqui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Dillon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Hearing </a:t>
            </a: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Voices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Network</a:t>
            </a:r>
            <a:r>
              <a:rPr dirty="0" sz="9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UK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9822" y="6218101"/>
            <a:ext cx="12223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Kelley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Eden, </a:t>
            </a:r>
            <a:r>
              <a:rPr dirty="0" sz="900" spc="75" b="1">
                <a:solidFill>
                  <a:srgbClr val="231F20"/>
                </a:solidFill>
                <a:latin typeface="Trebuchet MS"/>
                <a:cs typeface="Trebuchet MS"/>
              </a:rPr>
              <a:t>MS,</a:t>
            </a:r>
            <a:r>
              <a:rPr dirty="0" sz="900" spc="-1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85" b="1">
                <a:solidFill>
                  <a:srgbClr val="231F20"/>
                </a:solidFill>
                <a:latin typeface="Trebuchet MS"/>
                <a:cs typeface="Trebuchet MS"/>
              </a:rPr>
              <a:t>ND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2936" y="6469561"/>
            <a:ext cx="147574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Neil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Falk,</a:t>
            </a:r>
            <a:r>
              <a:rPr dirty="0" sz="9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Cascadia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Behavioral</a:t>
            </a:r>
            <a:r>
              <a:rPr dirty="0" sz="9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Healthcare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1998" y="6914061"/>
            <a:ext cx="149796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Daniel </a:t>
            </a:r>
            <a:r>
              <a:rPr dirty="0" sz="900" spc="5" b="1">
                <a:solidFill>
                  <a:srgbClr val="231F20"/>
                </a:solidFill>
                <a:latin typeface="Trebuchet MS"/>
                <a:cs typeface="Trebuchet MS"/>
              </a:rPr>
              <a:t>Fisher,</a:t>
            </a:r>
            <a:r>
              <a:rPr dirty="0" sz="9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Empowerment</a:t>
            </a: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Center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59249" y="1449251"/>
            <a:ext cx="150241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Chris Gordon,</a:t>
            </a:r>
            <a:r>
              <a:rPr dirty="0" sz="900" spc="-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Massachusetts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General</a:t>
            </a:r>
            <a:r>
              <a:rPr dirty="0" sz="900" spc="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Hospital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3519" y="1893751"/>
            <a:ext cx="149352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70485">
              <a:lnSpc>
                <a:spcPct val="100000"/>
              </a:lnSpc>
              <a:spcBef>
                <a:spcPts val="320"/>
              </a:spcBef>
            </a:pPr>
            <a:r>
              <a:rPr dirty="0" sz="900" spc="-25" b="1">
                <a:solidFill>
                  <a:srgbClr val="231F20"/>
                </a:solidFill>
                <a:latin typeface="Trebuchet MS"/>
                <a:cs typeface="Trebuchet MS"/>
              </a:rPr>
              <a:t>Jen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Gouvea,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PhD,</a:t>
            </a:r>
            <a:r>
              <a:rPr dirty="0" sz="900" spc="-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85" b="1">
                <a:solidFill>
                  <a:srgbClr val="231F20"/>
                </a:solidFill>
                <a:latin typeface="Trebuchet MS"/>
                <a:cs typeface="Trebuchet MS"/>
              </a:rPr>
              <a:t>MSW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95">
                <a:solidFill>
                  <a:srgbClr val="231F20"/>
                </a:solidFill>
                <a:latin typeface="Arial"/>
                <a:cs typeface="Arial"/>
              </a:rPr>
              <a:t>Engaged 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Heart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Flower</a:t>
            </a:r>
            <a:r>
              <a:rPr dirty="0" sz="9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90">
                <a:solidFill>
                  <a:srgbClr val="231F20"/>
                </a:solidFill>
                <a:latin typeface="Arial"/>
                <a:cs typeface="Arial"/>
              </a:rPr>
              <a:t>Essences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57044" y="2338251"/>
            <a:ext cx="150622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90" b="1">
                <a:solidFill>
                  <a:srgbClr val="231F20"/>
                </a:solidFill>
                <a:latin typeface="Trebuchet MS"/>
                <a:cs typeface="Trebuchet MS"/>
              </a:rPr>
              <a:t>Mark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Green</a:t>
            </a:r>
            <a:r>
              <a:rPr dirty="0" sz="900" spc="-1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Westbridge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dirty="0" sz="9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Service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8145" y="2810691"/>
            <a:ext cx="1304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Nazlim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Hagmann,</a:t>
            </a:r>
            <a:r>
              <a:rPr dirty="0" sz="900" spc="-1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7303" y="3062151"/>
            <a:ext cx="112585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39370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Carina</a:t>
            </a:r>
            <a:r>
              <a:rPr dirty="0" sz="900" spc="-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Håkansson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70">
                <a:solidFill>
                  <a:srgbClr val="231F20"/>
                </a:solidFill>
                <a:latin typeface="Arial"/>
                <a:cs typeface="Arial"/>
              </a:rPr>
              <a:t>Family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Care</a:t>
            </a:r>
            <a:r>
              <a:rPr dirty="0" sz="900" spc="-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Foundation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93928" y="3534591"/>
            <a:ext cx="24339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Lee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Entel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Hurter,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Licensed</a:t>
            </a:r>
            <a:r>
              <a:rPr dirty="0" sz="9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Acupuncturist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4998" y="3811451"/>
            <a:ext cx="149098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Monica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Cassani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Publisher, Beyond </a:t>
            </a:r>
            <a:r>
              <a:rPr dirty="0" sz="900" spc="-70">
                <a:solidFill>
                  <a:srgbClr val="231F20"/>
                </a:solidFill>
                <a:latin typeface="Arial"/>
                <a:cs typeface="Arial"/>
              </a:rPr>
              <a:t>Meds</a:t>
            </a:r>
            <a:r>
              <a:rPr dirty="0" sz="9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website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21968" y="4255951"/>
            <a:ext cx="157670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Peter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Lehmann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Editor,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Coming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off Psychiatric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Drugs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39455" y="4700451"/>
            <a:ext cx="215328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32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Bruce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Levine,</a:t>
            </a:r>
            <a:r>
              <a:rPr dirty="0" sz="9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85" i="1">
                <a:solidFill>
                  <a:srgbClr val="231F20"/>
                </a:solidFill>
                <a:latin typeface="Arial"/>
                <a:cs typeface="Arial"/>
              </a:rPr>
              <a:t>Surviving America’s Depression</a:t>
            </a:r>
            <a:r>
              <a:rPr dirty="0" sz="900" spc="-12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80" i="1">
                <a:solidFill>
                  <a:srgbClr val="231F20"/>
                </a:solidFill>
                <a:latin typeface="Arial"/>
                <a:cs typeface="Arial"/>
              </a:rPr>
              <a:t>Epidemic: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00354" y="5144951"/>
            <a:ext cx="141986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Bradley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Lewis, </a:t>
            </a: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MD,</a:t>
            </a:r>
            <a:r>
              <a:rPr dirty="0" sz="900" spc="-11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Narrative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Psychiatry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14601" y="5589451"/>
            <a:ext cx="159131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Krista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Mackinnon,</a:t>
            </a:r>
            <a:r>
              <a:rPr dirty="0" sz="900" spc="-1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10" b="1">
                <a:solidFill>
                  <a:srgbClr val="231F20"/>
                </a:solidFill>
                <a:latin typeface="Trebuchet MS"/>
                <a:cs typeface="Trebuchet MS"/>
              </a:rPr>
              <a:t>DipSSW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Families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Healing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Together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41362" y="6033951"/>
            <a:ext cx="153797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Daniel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Mackler,</a:t>
            </a:r>
            <a:r>
              <a:rPr dirty="0" sz="9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20" b="1">
                <a:solidFill>
                  <a:srgbClr val="231F20"/>
                </a:solidFill>
                <a:latin typeface="Trebuchet MS"/>
                <a:cs typeface="Trebuchet MS"/>
              </a:rPr>
              <a:t>LCSW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Director, </a:t>
            </a:r>
            <a:r>
              <a:rPr dirty="0" sz="900" spc="-55" i="1">
                <a:solidFill>
                  <a:srgbClr val="231F20"/>
                </a:solidFill>
                <a:latin typeface="Calibri"/>
                <a:cs typeface="Calibri"/>
              </a:rPr>
              <a:t>Take 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These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Broken</a:t>
            </a:r>
            <a:r>
              <a:rPr dirty="0" sz="900" spc="-16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Wings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36630" y="6478451"/>
            <a:ext cx="134810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Rufus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May,</a:t>
            </a:r>
            <a:r>
              <a:rPr dirty="0" sz="9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Dclin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Evolving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Minds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Bradford,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 UK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1644" y="6922951"/>
            <a:ext cx="131762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Elissa Mendenhall,</a:t>
            </a:r>
            <a:r>
              <a:rPr dirty="0" sz="900" spc="-1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85" b="1">
                <a:solidFill>
                  <a:srgbClr val="231F20"/>
                </a:solidFill>
                <a:latin typeface="Trebuchet MS"/>
                <a:cs typeface="Trebuchet MS"/>
              </a:rPr>
              <a:t>ND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Amenda</a:t>
            </a:r>
            <a:r>
              <a:rPr dirty="0" sz="9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Clinic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20"/>
              <a:t>Health </a:t>
            </a:r>
            <a:r>
              <a:rPr dirty="0" spc="-245"/>
              <a:t>Professional</a:t>
            </a:r>
            <a:r>
              <a:rPr dirty="0" spc="-55"/>
              <a:t> </a:t>
            </a:r>
            <a:r>
              <a:rPr dirty="0" spc="-229"/>
              <a:t>Advisors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107246" y="552171"/>
            <a:ext cx="4289425" cy="774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-45" i="1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55" i="1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65" i="1">
                <a:solidFill>
                  <a:srgbClr val="231F20"/>
                </a:solidFill>
                <a:latin typeface="Arial"/>
                <a:cs typeface="Arial"/>
              </a:rPr>
              <a:t>co-authors, </a:t>
            </a:r>
            <a:r>
              <a:rPr dirty="0" sz="1000" spc="-55" i="1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5" i="1">
                <a:solidFill>
                  <a:srgbClr val="231F20"/>
                </a:solidFill>
                <a:latin typeface="Arial"/>
                <a:cs typeface="Arial"/>
              </a:rPr>
              <a:t>following </a:t>
            </a:r>
            <a:r>
              <a:rPr dirty="0" sz="1000" spc="-30" i="1">
                <a:solidFill>
                  <a:srgbClr val="231F20"/>
                </a:solidFill>
                <a:latin typeface="Arial"/>
                <a:cs typeface="Arial"/>
              </a:rPr>
              <a:t>61 </a:t>
            </a:r>
            <a:r>
              <a:rPr dirty="0" sz="1000" spc="-60" i="1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75" i="1">
                <a:solidFill>
                  <a:srgbClr val="231F20"/>
                </a:solidFill>
                <a:latin typeface="Arial"/>
                <a:cs typeface="Arial"/>
              </a:rPr>
              <a:t>care professionals </a:t>
            </a:r>
            <a:r>
              <a:rPr dirty="0" sz="1000" spc="-70" i="1">
                <a:solidFill>
                  <a:srgbClr val="231F20"/>
                </a:solidFill>
                <a:latin typeface="Arial"/>
                <a:cs typeface="Arial"/>
              </a:rPr>
              <a:t>are experienced </a:t>
            </a:r>
            <a:r>
              <a:rPr dirty="0" sz="1000" spc="-45" i="1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helping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come off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psychiatric drugs.They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reviewed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guide for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its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usefulness, 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dirty="0" sz="1000" spc="-65" i="1">
                <a:solidFill>
                  <a:srgbClr val="231F20"/>
                </a:solidFill>
                <a:latin typeface="Calibri"/>
                <a:cs typeface="Calibri"/>
              </a:rPr>
              <a:t>we </a:t>
            </a:r>
            <a:r>
              <a:rPr dirty="0" sz="1000" spc="-25" i="1">
                <a:solidFill>
                  <a:srgbClr val="231F20"/>
                </a:solidFill>
                <a:latin typeface="Calibri"/>
                <a:cs typeface="Calibri"/>
              </a:rPr>
              <a:t>thank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them </a:t>
            </a:r>
            <a:r>
              <a:rPr dirty="0" sz="1000" spc="-40" i="1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dirty="0" sz="1000" spc="-30" i="1">
                <a:solidFill>
                  <a:srgbClr val="231F20"/>
                </a:solidFill>
                <a:latin typeface="Calibri"/>
                <a:cs typeface="Calibri"/>
              </a:rPr>
              <a:t>their</a:t>
            </a:r>
            <a:r>
              <a:rPr dirty="0" sz="1000" spc="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1000" spc="-35" i="1">
                <a:solidFill>
                  <a:srgbClr val="231F20"/>
                </a:solidFill>
                <a:latin typeface="Calibri"/>
                <a:cs typeface="Calibri"/>
              </a:rPr>
              <a:t>involvement:</a:t>
            </a:r>
            <a:endParaRPr sz="1000">
              <a:latin typeface="Calibri"/>
              <a:cs typeface="Calibri"/>
            </a:endParaRPr>
          </a:p>
          <a:p>
            <a:pPr algn="ctr" marR="81280">
              <a:lnSpc>
                <a:spcPct val="100000"/>
              </a:lnSpc>
              <a:spcBef>
                <a:spcPts val="760"/>
              </a:spcBef>
              <a:tabLst>
                <a:tab pos="2805430" algn="l"/>
              </a:tabLst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Ed</a:t>
            </a:r>
            <a:r>
              <a:rPr dirty="0" sz="9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Altwies</a:t>
            </a:r>
            <a:r>
              <a:rPr dirty="0" sz="9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80" b="1">
                <a:solidFill>
                  <a:srgbClr val="231F20"/>
                </a:solidFill>
                <a:latin typeface="Trebuchet MS"/>
                <a:cs typeface="Trebuchet MS"/>
              </a:rPr>
              <a:t>PsyD	</a:t>
            </a:r>
            <a:r>
              <a:rPr dirty="0" sz="900" spc="90" b="1">
                <a:solidFill>
                  <a:srgbClr val="231F20"/>
                </a:solidFill>
                <a:latin typeface="Trebuchet MS"/>
                <a:cs typeface="Trebuchet MS"/>
              </a:rPr>
              <a:t>Mark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Foster,</a:t>
            </a:r>
            <a:r>
              <a:rPr dirty="0" sz="900" spc="-11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65800" y="7386308"/>
            <a:ext cx="1651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51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950" y="234950"/>
            <a:ext cx="5937250" cy="7308850"/>
          </a:xfrm>
          <a:custGeom>
            <a:avLst/>
            <a:gdLst/>
            <a:ahLst/>
            <a:cxnLst/>
            <a:rect l="l" t="t" r="r" b="b"/>
            <a:pathLst>
              <a:path w="5937250" h="7308850">
                <a:moveTo>
                  <a:pt x="0" y="7308850"/>
                </a:moveTo>
                <a:lnTo>
                  <a:pt x="5937250" y="7308850"/>
                </a:lnTo>
                <a:lnTo>
                  <a:pt x="5937250" y="0"/>
                </a:lnTo>
                <a:lnTo>
                  <a:pt x="0" y="0"/>
                </a:lnTo>
                <a:lnTo>
                  <a:pt x="0" y="7308850"/>
                </a:lnTo>
                <a:close/>
              </a:path>
            </a:pathLst>
          </a:custGeom>
          <a:solidFill>
            <a:srgbClr val="E0E1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16065" y="701272"/>
            <a:ext cx="113220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Renee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Mendez,</a:t>
            </a:r>
            <a:r>
              <a:rPr dirty="0" sz="900" spc="-1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65" b="1">
                <a:solidFill>
                  <a:srgbClr val="231F20"/>
                </a:solidFill>
                <a:latin typeface="Trebuchet MS"/>
                <a:cs typeface="Trebuchet MS"/>
              </a:rPr>
              <a:t>RN</a:t>
            </a:r>
            <a:endParaRPr sz="900">
              <a:latin typeface="Trebuchet MS"/>
              <a:cs typeface="Trebuchet MS"/>
            </a:endParaRPr>
          </a:p>
          <a:p>
            <a:pPr marL="49530">
              <a:lnSpc>
                <a:spcPct val="100000"/>
              </a:lnSpc>
              <a:spcBef>
                <a:spcPts val="220"/>
              </a:spcBef>
            </a:pP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Windhorse</a:t>
            </a:r>
            <a:r>
              <a:rPr dirty="0" sz="9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Associates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99266" y="1145772"/>
            <a:ext cx="116586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75" b="1">
                <a:solidFill>
                  <a:srgbClr val="231F20"/>
                </a:solidFill>
                <a:latin typeface="Trebuchet MS"/>
                <a:cs typeface="Trebuchet MS"/>
              </a:rPr>
              <a:t>Dawn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Menken,</a:t>
            </a:r>
            <a:r>
              <a:rPr dirty="0" sz="900" spc="-15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marL="53340">
              <a:lnSpc>
                <a:spcPct val="100000"/>
              </a:lnSpc>
              <a:spcBef>
                <a:spcPts val="21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Institute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3925" y="1590272"/>
            <a:ext cx="1716405" cy="5207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266700">
              <a:lnSpc>
                <a:spcPct val="100000"/>
              </a:lnSpc>
              <a:spcBef>
                <a:spcPts val="320"/>
              </a:spcBef>
            </a:pP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Arnold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Mindell,</a:t>
            </a:r>
            <a:r>
              <a:rPr dirty="0" sz="9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algn="ctr" marL="12700" marR="5080">
              <a:lnSpc>
                <a:spcPct val="120400"/>
              </a:lnSpc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95" i="1">
                <a:solidFill>
                  <a:srgbClr val="231F20"/>
                </a:solidFill>
                <a:latin typeface="Arial"/>
                <a:cs typeface="Arial"/>
              </a:rPr>
              <a:t>ProcessMind: </a:t>
            </a:r>
            <a:r>
              <a:rPr dirty="0" sz="900" spc="-135" i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00" spc="-90" i="1">
                <a:solidFill>
                  <a:srgbClr val="231F20"/>
                </a:solidFill>
                <a:latin typeface="Arial"/>
                <a:cs typeface="Arial"/>
              </a:rPr>
              <a:t>User’s Guide </a:t>
            </a:r>
            <a:r>
              <a:rPr dirty="0" sz="900" spc="-50" i="1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Connecting </a:t>
            </a:r>
            <a:r>
              <a:rPr dirty="0" sz="900" spc="-60" i="1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Mind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dirty="0" sz="900" spc="8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God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7182" y="2199872"/>
            <a:ext cx="175069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Joanna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Moncrieff,</a:t>
            </a:r>
            <a:r>
              <a:rPr dirty="0" sz="900" spc="-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20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Myth of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Chemical</a:t>
            </a:r>
            <a:r>
              <a:rPr dirty="0" sz="900" spc="-10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Cure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358" y="2644372"/>
            <a:ext cx="142938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320"/>
              </a:spcBef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Pierre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Morin, </a:t>
            </a: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MD,</a:t>
            </a:r>
            <a:r>
              <a:rPr dirty="0" sz="900" spc="-114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Lutheran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Community</a:t>
            </a:r>
            <a:r>
              <a:rPr dirty="0" sz="9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1657" y="3088872"/>
            <a:ext cx="148145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Matthew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Morrissey,</a:t>
            </a:r>
            <a:r>
              <a:rPr dirty="0" sz="900" spc="-1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20" b="1">
                <a:solidFill>
                  <a:srgbClr val="231F20"/>
                </a:solidFill>
                <a:latin typeface="Trebuchet MS"/>
                <a:cs typeface="Trebuchet MS"/>
              </a:rPr>
              <a:t>MFT</a:t>
            </a:r>
            <a:endParaRPr sz="900">
              <a:latin typeface="Trebuchet MS"/>
              <a:cs typeface="Trebuchet MS"/>
            </a:endParaRPr>
          </a:p>
          <a:p>
            <a:pPr marL="23495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Co-Editor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,Way </a:t>
            </a:r>
            <a:r>
              <a:rPr dirty="0" sz="900" spc="-30" i="1">
                <a:solidFill>
                  <a:srgbClr val="231F20"/>
                </a:solidFill>
                <a:latin typeface="Calibri"/>
                <a:cs typeface="Calibri"/>
              </a:rPr>
              <a:t>Out </a:t>
            </a:r>
            <a:r>
              <a:rPr dirty="0" sz="900" spc="-15" i="1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dirty="0" sz="900" spc="14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Madness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9426" y="3533372"/>
            <a:ext cx="120523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Sharna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Olfman,</a:t>
            </a:r>
            <a:r>
              <a:rPr dirty="0" sz="900" spc="-1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marL="70485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Bipolar</a:t>
            </a:r>
            <a:r>
              <a:rPr dirty="0" sz="900" spc="6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Children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9589" y="4005812"/>
            <a:ext cx="1085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Ilya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Parizsky,</a:t>
            </a:r>
            <a:r>
              <a:rPr dirty="0" sz="900" spc="-1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20" b="1">
                <a:solidFill>
                  <a:srgbClr val="231F20"/>
                </a:solidFill>
                <a:latin typeface="Trebuchet MS"/>
                <a:cs typeface="Trebuchet MS"/>
              </a:rPr>
              <a:t>MFT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4680" y="4257272"/>
            <a:ext cx="177546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Catherine </a:t>
            </a: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Penney,</a:t>
            </a:r>
            <a:r>
              <a:rPr dirty="0" sz="9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65" b="1">
                <a:solidFill>
                  <a:srgbClr val="231F20"/>
                </a:solidFill>
                <a:latin typeface="Trebuchet MS"/>
                <a:cs typeface="Trebuchet MS"/>
              </a:rPr>
              <a:t>RN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75" i="1">
                <a:solidFill>
                  <a:srgbClr val="231F20"/>
                </a:solidFill>
                <a:latin typeface="Arial"/>
                <a:cs typeface="Arial"/>
              </a:rPr>
              <a:t>Dante’s </a:t>
            </a:r>
            <a:r>
              <a:rPr dirty="0" sz="900" spc="-90" i="1">
                <a:solidFill>
                  <a:srgbClr val="231F20"/>
                </a:solidFill>
                <a:latin typeface="Arial"/>
                <a:cs typeface="Arial"/>
              </a:rPr>
              <a:t>Cure: </a:t>
            </a:r>
            <a:r>
              <a:rPr dirty="0" sz="900" spc="-135" i="1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900" spc="-110" i="1">
                <a:solidFill>
                  <a:srgbClr val="231F20"/>
                </a:solidFill>
                <a:latin typeface="Arial"/>
                <a:cs typeface="Arial"/>
              </a:rPr>
              <a:t>Journey </a:t>
            </a:r>
            <a:r>
              <a:rPr dirty="0" sz="900" spc="-65" i="1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900" spc="-55" i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900" spc="-80" i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90" i="1">
                <a:solidFill>
                  <a:srgbClr val="231F20"/>
                </a:solidFill>
                <a:latin typeface="Arial"/>
                <a:cs typeface="Arial"/>
              </a:rPr>
              <a:t>Madness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1778" y="4729712"/>
            <a:ext cx="11607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Judith </a:t>
            </a:r>
            <a:r>
              <a:rPr dirty="0" sz="900" spc="-5" b="1">
                <a:solidFill>
                  <a:srgbClr val="231F20"/>
                </a:solidFill>
                <a:latin typeface="Trebuchet MS"/>
                <a:cs typeface="Trebuchet MS"/>
              </a:rPr>
              <a:t>E.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Pentz,</a:t>
            </a:r>
            <a:r>
              <a:rPr dirty="0" sz="9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6962" y="4981172"/>
            <a:ext cx="125095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Maxine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Radcliffe,</a:t>
            </a:r>
            <a:r>
              <a:rPr dirty="0" sz="900" spc="-9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65" b="1">
                <a:solidFill>
                  <a:srgbClr val="231F20"/>
                </a:solidFill>
                <a:latin typeface="Trebuchet MS"/>
                <a:cs typeface="Trebuchet MS"/>
              </a:rPr>
              <a:t>RN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Action</a:t>
            </a:r>
            <a:r>
              <a:rPr dirty="0" sz="9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Medics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3452" y="5425672"/>
            <a:ext cx="1777364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Myriam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Rahman, </a:t>
            </a:r>
            <a:r>
              <a:rPr dirty="0" sz="900" spc="100" b="1">
                <a:solidFill>
                  <a:srgbClr val="231F20"/>
                </a:solidFill>
                <a:latin typeface="Trebuchet MS"/>
                <a:cs typeface="Trebuchet MS"/>
              </a:rPr>
              <a:t>MA,</a:t>
            </a:r>
            <a:r>
              <a:rPr dirty="0" sz="900" spc="-17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00" b="1">
                <a:solidFill>
                  <a:srgbClr val="231F20"/>
                </a:solidFill>
                <a:latin typeface="Trebuchet MS"/>
                <a:cs typeface="Trebuchet MS"/>
              </a:rPr>
              <a:t>DiplPW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231F20"/>
                </a:solidFill>
                <a:latin typeface="Arial"/>
                <a:cs typeface="Arial"/>
              </a:rPr>
              <a:t>Institute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02767" y="5898112"/>
            <a:ext cx="9588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Lloyd Ross,</a:t>
            </a:r>
            <a:r>
              <a:rPr dirty="0" sz="900" spc="-11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0624" y="6149572"/>
            <a:ext cx="176339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5" b="1">
                <a:solidFill>
                  <a:srgbClr val="231F20"/>
                </a:solidFill>
                <a:latin typeface="Trebuchet MS"/>
                <a:cs typeface="Trebuchet MS"/>
              </a:rPr>
              <a:t>Nancy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Rubenstein </a:t>
            </a:r>
            <a:r>
              <a:rPr dirty="0" sz="900" spc="20" b="1">
                <a:solidFill>
                  <a:srgbClr val="231F20"/>
                </a:solidFill>
                <a:latin typeface="Trebuchet MS"/>
                <a:cs typeface="Trebuchet MS"/>
              </a:rPr>
              <a:t>del</a:t>
            </a:r>
            <a:r>
              <a:rPr dirty="0" sz="900" spc="-14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Giudice</a:t>
            </a:r>
            <a:endParaRPr sz="900">
              <a:latin typeface="Trebuchet MS"/>
              <a:cs typeface="Trebuchet MS"/>
            </a:endParaRPr>
          </a:p>
          <a:p>
            <a:pPr algn="ctr" marL="635">
              <a:lnSpc>
                <a:spcPct val="100000"/>
              </a:lnSpc>
              <a:spcBef>
                <a:spcPts val="220"/>
              </a:spcBef>
            </a:pP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Law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Project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Psychiatric</a:t>
            </a:r>
            <a:r>
              <a:rPr dirty="0" sz="9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Rights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0160" y="6644872"/>
            <a:ext cx="116459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Olga</a:t>
            </a:r>
            <a:r>
              <a:rPr dirty="0" sz="900" spc="-2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Runciman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Hearing </a:t>
            </a: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Voices</a:t>
            </a:r>
            <a:r>
              <a:rPr dirty="0" sz="9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Denmark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334005" y="700713"/>
            <a:ext cx="254762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Michael Smith, </a:t>
            </a: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MD,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Licensed</a:t>
            </a:r>
            <a:r>
              <a:rPr dirty="0" sz="900" spc="-1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Acupuncturist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Acupuncture 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Detoxification</a:t>
            </a:r>
            <a:r>
              <a:rPr dirty="0" sz="9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Association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75851" y="1145213"/>
            <a:ext cx="86360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73025">
              <a:lnSpc>
                <a:spcPct val="100000"/>
              </a:lnSpc>
              <a:spcBef>
                <a:spcPts val="320"/>
              </a:spcBef>
            </a:pP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Susan</a:t>
            </a:r>
            <a:r>
              <a:rPr dirty="0" sz="900" spc="-3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Smith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Proactive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70">
                <a:solidFill>
                  <a:srgbClr val="231F20"/>
                </a:solidFill>
                <a:latin typeface="Arial"/>
                <a:cs typeface="Arial"/>
              </a:rPr>
              <a:t>Planning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18837" y="1617653"/>
            <a:ext cx="23780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Claudia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Sperber,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Licensed</a:t>
            </a:r>
            <a:r>
              <a:rPr dirty="0" sz="9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Acupuncturist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6492" y="1869113"/>
            <a:ext cx="204216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Linda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Star</a:t>
            </a:r>
            <a:r>
              <a:rPr dirty="0" sz="9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70" b="1">
                <a:solidFill>
                  <a:srgbClr val="231F20"/>
                </a:solidFill>
                <a:latin typeface="Trebuchet MS"/>
                <a:cs typeface="Trebuchet MS"/>
              </a:rPr>
              <a:t>Wolf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90">
                <a:solidFill>
                  <a:srgbClr val="231F20"/>
                </a:solidFill>
                <a:latin typeface="Arial"/>
                <a:cs typeface="Arial"/>
              </a:rPr>
              <a:t>Venus </a:t>
            </a: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Rising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Association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9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Transformation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62847" y="2313613"/>
            <a:ext cx="268922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Peter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Stastny,</a:t>
            </a:r>
            <a:r>
              <a:rPr dirty="0" sz="900" spc="-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International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Network 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Towards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Alternatives </a:t>
            </a:r>
            <a:r>
              <a:rPr dirty="0" sz="900" spc="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Recovery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62209" y="2786053"/>
            <a:ext cx="12903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Sandra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Steingard,</a:t>
            </a:r>
            <a:r>
              <a:rPr dirty="0" sz="900" spc="-8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69435" y="3037513"/>
            <a:ext cx="127571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Ted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Sundlin,</a:t>
            </a:r>
            <a:r>
              <a:rPr dirty="0" sz="900" spc="-6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65">
                <a:solidFill>
                  <a:srgbClr val="231F20"/>
                </a:solidFill>
                <a:latin typeface="Arial"/>
                <a:cs typeface="Arial"/>
              </a:rPr>
              <a:t>Jefferson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Behavioral</a:t>
            </a:r>
            <a:r>
              <a:rPr dirty="0" sz="900" spc="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19275" y="3482013"/>
            <a:ext cx="117602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36830">
              <a:lnSpc>
                <a:spcPct val="100000"/>
              </a:lnSpc>
              <a:spcBef>
                <a:spcPts val="320"/>
              </a:spcBef>
            </a:pP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Philip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Thomas,</a:t>
            </a:r>
            <a:r>
              <a:rPr dirty="0" sz="900" spc="-10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Co-author,</a:t>
            </a:r>
            <a:r>
              <a:rPr dirty="0" sz="900" spc="-1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Post-Psychiatry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13108" y="3954453"/>
            <a:ext cx="11887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0" b="1">
                <a:solidFill>
                  <a:srgbClr val="231F20"/>
                </a:solidFill>
                <a:latin typeface="Trebuchet MS"/>
                <a:cs typeface="Trebuchet MS"/>
              </a:rPr>
              <a:t>Krista </a:t>
            </a:r>
            <a:r>
              <a:rPr dirty="0" sz="900" spc="15" b="1">
                <a:solidFill>
                  <a:srgbClr val="231F20"/>
                </a:solidFill>
                <a:latin typeface="Trebuchet MS"/>
                <a:cs typeface="Trebuchet MS"/>
              </a:rPr>
              <a:t>Tricarico,</a:t>
            </a:r>
            <a:r>
              <a:rPr dirty="0" sz="900" spc="-10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85" b="1">
                <a:solidFill>
                  <a:srgbClr val="231F20"/>
                </a:solidFill>
                <a:latin typeface="Trebuchet MS"/>
                <a:cs typeface="Trebuchet MS"/>
              </a:rPr>
              <a:t>ND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08085" y="4205913"/>
            <a:ext cx="119888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Dina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Tyler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105">
                <a:solidFill>
                  <a:srgbClr val="231F20"/>
                </a:solidFill>
                <a:latin typeface="Arial"/>
                <a:cs typeface="Arial"/>
              </a:rPr>
              <a:t>Bay </a:t>
            </a: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Area </a:t>
            </a: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Mandala</a:t>
            </a:r>
            <a:r>
              <a:rPr dirty="0" sz="9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30">
                <a:solidFill>
                  <a:srgbClr val="231F20"/>
                </a:solidFill>
                <a:latin typeface="Arial"/>
                <a:cs typeface="Arial"/>
              </a:rPr>
              <a:t>Project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74428" y="4678353"/>
            <a:ext cx="8661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Scott </a:t>
            </a:r>
            <a:r>
              <a:rPr dirty="0" sz="900" spc="25" b="1">
                <a:solidFill>
                  <a:srgbClr val="231F20"/>
                </a:solidFill>
                <a:latin typeface="Trebuchet MS"/>
                <a:cs typeface="Trebuchet MS"/>
              </a:rPr>
              <a:t>Von,</a:t>
            </a:r>
            <a:r>
              <a:rPr dirty="0" sz="900" spc="-13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48162" y="4929813"/>
            <a:ext cx="191897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L="31115">
              <a:lnSpc>
                <a:spcPct val="100000"/>
              </a:lnSpc>
              <a:spcBef>
                <a:spcPts val="320"/>
              </a:spcBef>
            </a:pP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Toby </a:t>
            </a:r>
            <a:r>
              <a:rPr dirty="0" sz="900" spc="60" b="1">
                <a:solidFill>
                  <a:srgbClr val="231F20"/>
                </a:solidFill>
                <a:latin typeface="Trebuchet MS"/>
                <a:cs typeface="Trebuchet MS"/>
              </a:rPr>
              <a:t>Watson,</a:t>
            </a:r>
            <a:r>
              <a:rPr dirty="0" sz="900" spc="-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80" b="1">
                <a:solidFill>
                  <a:srgbClr val="231F20"/>
                </a:solidFill>
                <a:latin typeface="Trebuchet MS"/>
                <a:cs typeface="Trebuchet MS"/>
              </a:rPr>
              <a:t>PsyD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45">
                <a:solidFill>
                  <a:srgbClr val="231F20"/>
                </a:solidFill>
                <a:latin typeface="Arial"/>
                <a:cs typeface="Arial"/>
              </a:rPr>
              <a:t>Associated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Psychological </a:t>
            </a:r>
            <a:r>
              <a:rPr dirty="0" sz="900" spc="-35">
                <a:solidFill>
                  <a:srgbClr val="231F20"/>
                </a:solidFill>
                <a:latin typeface="Arial"/>
                <a:cs typeface="Arial"/>
              </a:rPr>
              <a:t>Health</a:t>
            </a:r>
            <a:r>
              <a:rPr dirty="0" sz="900" spc="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60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57818" y="5374313"/>
            <a:ext cx="1899285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36575" marR="5080" indent="-524510">
              <a:lnSpc>
                <a:spcPct val="120400"/>
              </a:lnSpc>
              <a:spcBef>
                <a:spcPts val="100"/>
              </a:spcBef>
            </a:pPr>
            <a:r>
              <a:rPr dirty="0" sz="900" spc="55" b="1">
                <a:solidFill>
                  <a:srgbClr val="231F20"/>
                </a:solidFill>
                <a:latin typeface="Trebuchet MS"/>
                <a:cs typeface="Trebuchet MS"/>
              </a:rPr>
              <a:t>Barbara</a:t>
            </a:r>
            <a:r>
              <a:rPr dirty="0" sz="900" spc="-2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Weinberg,</a:t>
            </a:r>
            <a:r>
              <a:rPr dirty="0" sz="900" spc="-1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0" b="1">
                <a:solidFill>
                  <a:srgbClr val="231F20"/>
                </a:solidFill>
                <a:latin typeface="Trebuchet MS"/>
                <a:cs typeface="Trebuchet MS"/>
              </a:rPr>
              <a:t>RN</a:t>
            </a:r>
            <a:r>
              <a:rPr dirty="0" sz="900" spc="9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dirty="0" sz="900" spc="-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30" b="1">
                <a:solidFill>
                  <a:srgbClr val="231F20"/>
                </a:solidFill>
                <a:latin typeface="Trebuchet MS"/>
                <a:cs typeface="Trebuchet MS"/>
              </a:rPr>
              <a:t>Licensed  </a:t>
            </a: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Acupuncturist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73627" y="5818813"/>
            <a:ext cx="2067560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40" b="1">
                <a:solidFill>
                  <a:srgbClr val="231F20"/>
                </a:solidFill>
                <a:latin typeface="Trebuchet MS"/>
                <a:cs typeface="Trebuchet MS"/>
              </a:rPr>
              <a:t>Charles </a:t>
            </a: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Whitfield,</a:t>
            </a:r>
            <a:r>
              <a:rPr dirty="0" sz="900" spc="-5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75" b="1">
                <a:solidFill>
                  <a:srgbClr val="231F20"/>
                </a:solidFill>
                <a:latin typeface="Trebuchet MS"/>
                <a:cs typeface="Trebuchet MS"/>
              </a:rPr>
              <a:t>MD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9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Crazy:You </a:t>
            </a:r>
            <a:r>
              <a:rPr dirty="0" sz="900" spc="-50" i="1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dirty="0" sz="900" spc="-25" i="1">
                <a:solidFill>
                  <a:srgbClr val="231F20"/>
                </a:solidFill>
                <a:latin typeface="Calibri"/>
                <a:cs typeface="Calibri"/>
              </a:rPr>
              <a:t>Not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dirty="0" sz="900" spc="-45" i="1">
                <a:solidFill>
                  <a:srgbClr val="231F20"/>
                </a:solidFill>
                <a:latin typeface="Calibri"/>
                <a:cs typeface="Calibri"/>
              </a:rPr>
              <a:t>Mentally</a:t>
            </a:r>
            <a:r>
              <a:rPr dirty="0" sz="900" spc="-9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Ill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00472" y="6263313"/>
            <a:ext cx="201358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dirty="0" sz="900" spc="80" b="1">
                <a:solidFill>
                  <a:srgbClr val="231F20"/>
                </a:solidFill>
                <a:latin typeface="Trebuchet MS"/>
                <a:cs typeface="Trebuchet MS"/>
              </a:rPr>
              <a:t>Damon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Williams, </a:t>
            </a:r>
            <a:r>
              <a:rPr dirty="0" sz="900" spc="85" b="1">
                <a:solidFill>
                  <a:srgbClr val="231F20"/>
                </a:solidFill>
                <a:latin typeface="Trebuchet MS"/>
                <a:cs typeface="Trebuchet MS"/>
              </a:rPr>
              <a:t>RN,</a:t>
            </a:r>
            <a:r>
              <a:rPr dirty="0" sz="900" spc="-165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35" b="1">
                <a:solidFill>
                  <a:srgbClr val="231F20"/>
                </a:solidFill>
                <a:latin typeface="Trebuchet MS"/>
                <a:cs typeface="Trebuchet MS"/>
              </a:rPr>
              <a:t>PMHNP-BC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dirty="0" sz="900" spc="-75">
                <a:solidFill>
                  <a:srgbClr val="231F20"/>
                </a:solidFill>
                <a:latin typeface="Arial"/>
                <a:cs typeface="Arial"/>
              </a:rPr>
              <a:t>Laughing </a:t>
            </a:r>
            <a:r>
              <a:rPr dirty="0" sz="900" spc="-15">
                <a:solidFill>
                  <a:srgbClr val="231F20"/>
                </a:solidFill>
                <a:latin typeface="Arial"/>
                <a:cs typeface="Arial"/>
              </a:rPr>
              <a:t>Heart</a:t>
            </a:r>
            <a:r>
              <a:rPr dirty="0" sz="900" spc="-11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0">
                <a:solidFill>
                  <a:srgbClr val="231F20"/>
                </a:solidFill>
                <a:latin typeface="Arial"/>
                <a:cs typeface="Arial"/>
              </a:rPr>
              <a:t>LLC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76915" y="6707813"/>
            <a:ext cx="1261745" cy="3556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59055">
              <a:lnSpc>
                <a:spcPct val="100000"/>
              </a:lnSpc>
              <a:spcBef>
                <a:spcPts val="320"/>
              </a:spcBef>
            </a:pPr>
            <a:r>
              <a:rPr dirty="0" sz="900" spc="35" b="1">
                <a:solidFill>
                  <a:srgbClr val="231F20"/>
                </a:solidFill>
                <a:latin typeface="Trebuchet MS"/>
                <a:cs typeface="Trebuchet MS"/>
              </a:rPr>
              <a:t>Paris </a:t>
            </a:r>
            <a:r>
              <a:rPr dirty="0" sz="900" spc="45" b="1">
                <a:solidFill>
                  <a:srgbClr val="231F20"/>
                </a:solidFill>
                <a:latin typeface="Trebuchet MS"/>
                <a:cs typeface="Trebuchet MS"/>
              </a:rPr>
              <a:t>Williams,</a:t>
            </a:r>
            <a:r>
              <a:rPr dirty="0" sz="900" spc="-9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95" b="1">
                <a:solidFill>
                  <a:srgbClr val="231F20"/>
                </a:solidFill>
                <a:latin typeface="Trebuchet MS"/>
                <a:cs typeface="Trebuchet MS"/>
              </a:rPr>
              <a:t>PhD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dirty="0" sz="900" spc="-25">
                <a:solidFill>
                  <a:srgbClr val="231F20"/>
                </a:solidFill>
                <a:latin typeface="Arial"/>
                <a:cs typeface="Arial"/>
              </a:rPr>
              <a:t>Author,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Rethinking</a:t>
            </a:r>
            <a:r>
              <a:rPr dirty="0" sz="900" spc="-35" i="1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dirty="0" sz="900" spc="-40" i="1">
                <a:solidFill>
                  <a:srgbClr val="231F20"/>
                </a:solidFill>
                <a:latin typeface="Calibri"/>
                <a:cs typeface="Calibri"/>
              </a:rPr>
              <a:t>Madness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48600" y="283518"/>
            <a:ext cx="284416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50" b="1">
                <a:solidFill>
                  <a:srgbClr val="231F20"/>
                </a:solidFill>
                <a:latin typeface="Cambria"/>
                <a:cs typeface="Cambria"/>
              </a:rPr>
              <a:t>Health </a:t>
            </a:r>
            <a:r>
              <a:rPr dirty="0" sz="1500" spc="-165" b="1">
                <a:solidFill>
                  <a:srgbClr val="231F20"/>
                </a:solidFill>
                <a:latin typeface="Cambria"/>
                <a:cs typeface="Cambria"/>
              </a:rPr>
              <a:t>Professional </a:t>
            </a:r>
            <a:r>
              <a:rPr dirty="0" sz="1500" spc="-145" b="1">
                <a:solidFill>
                  <a:srgbClr val="231F20"/>
                </a:solidFill>
                <a:latin typeface="Cambria"/>
                <a:cs typeface="Cambria"/>
              </a:rPr>
              <a:t>Advisors,</a:t>
            </a:r>
            <a:r>
              <a:rPr dirty="0" sz="1500" spc="-130" b="1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500" spc="-175" b="1">
                <a:solidFill>
                  <a:srgbClr val="231F20"/>
                </a:solidFill>
                <a:latin typeface="Cambria"/>
                <a:cs typeface="Cambria"/>
              </a:rPr>
              <a:t>continued</a:t>
            </a:r>
            <a:endParaRPr sz="150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7200" y="7089372"/>
            <a:ext cx="2016760" cy="49022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L="633095">
              <a:lnSpc>
                <a:spcPct val="100000"/>
              </a:lnSpc>
              <a:spcBef>
                <a:spcPts val="320"/>
              </a:spcBef>
            </a:pPr>
            <a:r>
              <a:rPr dirty="0" sz="900" spc="10" b="1">
                <a:solidFill>
                  <a:srgbClr val="231F20"/>
                </a:solidFill>
                <a:latin typeface="Trebuchet MS"/>
                <a:cs typeface="Trebuchet MS"/>
              </a:rPr>
              <a:t>Judith Schreiber,</a:t>
            </a:r>
            <a:r>
              <a:rPr dirty="0" sz="900" spc="-40" b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20" b="1">
                <a:solidFill>
                  <a:srgbClr val="231F20"/>
                </a:solidFill>
                <a:latin typeface="Trebuchet MS"/>
                <a:cs typeface="Trebuchet MS"/>
              </a:rPr>
              <a:t>LCSW</a:t>
            </a:r>
            <a:endParaRPr sz="900">
              <a:latin typeface="Trebuchet MS"/>
              <a:cs typeface="Trebuchet MS"/>
            </a:endParaRPr>
          </a:p>
          <a:p>
            <a:pPr algn="ctr" marL="633095">
              <a:lnSpc>
                <a:spcPts val="950"/>
              </a:lnSpc>
              <a:spcBef>
                <a:spcPts val="220"/>
              </a:spcBef>
            </a:pPr>
            <a:r>
              <a:rPr dirty="0" sz="900" spc="-40">
                <a:solidFill>
                  <a:srgbClr val="231F20"/>
                </a:solidFill>
                <a:latin typeface="Arial"/>
                <a:cs typeface="Arial"/>
              </a:rPr>
              <a:t>Soteria</a:t>
            </a:r>
            <a:r>
              <a:rPr dirty="0" sz="900" spc="-1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900" spc="-55">
                <a:solidFill>
                  <a:srgbClr val="231F20"/>
                </a:solidFill>
                <a:latin typeface="Arial"/>
                <a:cs typeface="Arial"/>
              </a:rPr>
              <a:t>Associates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190"/>
              </a:lnSpc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52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5943600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7200" y="7386321"/>
            <a:ext cx="952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234719"/>
            <a:ext cx="121094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90"/>
              <a:t>Author’s</a:t>
            </a:r>
            <a:r>
              <a:rPr dirty="0" sz="1800" spc="-155"/>
              <a:t> </a:t>
            </a:r>
            <a:r>
              <a:rPr dirty="0" sz="1800" spc="-160"/>
              <a:t>Note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31800" y="660169"/>
            <a:ext cx="2699385" cy="6616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2384">
              <a:lnSpc>
                <a:spcPct val="100000"/>
              </a:lnSpc>
              <a:spcBef>
                <a:spcPts val="100"/>
              </a:spcBef>
            </a:pP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wish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had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taking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Prozac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helped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while, then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manic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suicidal.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sick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days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after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Zoloft,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counselors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telling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was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faking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it.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Nurses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 drew blood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samples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lithium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levels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never explained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check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toxicity,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told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Navane 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anti-psychotics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took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calm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wild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states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necessary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faulty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brain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chemistry.</a:t>
            </a:r>
            <a:endParaRPr sz="1000">
              <a:latin typeface="Arial"/>
              <a:cs typeface="Arial"/>
            </a:endParaRPr>
          </a:p>
          <a:p>
            <a:pPr marL="12700" marR="28575">
              <a:lnSpc>
                <a:spcPct val="100000"/>
              </a:lnSpc>
              <a:spcBef>
                <a:spcPts val="90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used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over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several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professionals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prescribed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informed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empowered.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didn’t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explain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how 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work,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honestly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discuss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involved,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alternatives,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help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withdraw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wanted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stop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them.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needed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missing,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incomplete,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inaccurate.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finally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began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better without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wasn’t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because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heath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system,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despite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it.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didn’t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psychiatric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another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part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desperately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needed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help. My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suffering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serious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multiple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suicide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attempts,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hearing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persecutory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voices,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extreme  mistrust,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bizarre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experiences, hiding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alone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apartment,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unable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myself.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Therapy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hadn’t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worked,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offered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options.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pressure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see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problems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“biologi-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cally based”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“needing”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instead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of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looking 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option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among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many.</a:t>
            </a:r>
            <a:endParaRPr sz="1000">
              <a:latin typeface="Arial"/>
              <a:cs typeface="Arial"/>
            </a:endParaRPr>
          </a:p>
          <a:p>
            <a:pPr algn="just" marL="12700" marR="50165">
              <a:lnSpc>
                <a:spcPct val="100000"/>
              </a:lnSpc>
            </a:pP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time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medication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seemed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like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out. 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took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years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answers,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hope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better,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myself.</a:t>
            </a:r>
            <a:endParaRPr sz="1000">
              <a:latin typeface="Arial"/>
              <a:cs typeface="Arial"/>
            </a:endParaRPr>
          </a:p>
          <a:p>
            <a:pPr marL="12700" marR="31115">
              <a:lnSpc>
                <a:spcPct val="100000"/>
              </a:lnSpc>
              <a:spcBef>
                <a:spcPts val="900"/>
              </a:spcBef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finally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left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hospitals,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residential facilities,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homeless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shelters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nearly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year,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began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investigating.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started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judging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options more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carefully,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based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mis–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informed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authorities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telling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do,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learning.That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 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co-found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Center,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community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Western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Massachusetts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brings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together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asking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similar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questions.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7850" y="0"/>
            <a:ext cx="3282950" cy="2576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257550" y="2373746"/>
            <a:ext cx="2700020" cy="5205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Through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1000" spc="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discovered</a:t>
            </a:r>
            <a:endParaRPr sz="1000">
              <a:latin typeface="Arial"/>
              <a:cs typeface="Arial"/>
            </a:endParaRPr>
          </a:p>
          <a:p>
            <a:pPr marL="12700" marR="213360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denied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basic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medical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right: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informed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consent,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having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accurate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information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my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medication.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learned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mistreatment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went through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business  </a:t>
            </a:r>
            <a:r>
              <a:rPr dirty="0" sz="1000" spc="-125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usual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health profession.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came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across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ignored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mainstream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media,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including studies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UK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charity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MIND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British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Psychological Society,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confirmed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my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experience: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most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professionals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uninformed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even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frequently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stand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patients’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way,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sometimes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ending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up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harming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them.</a:t>
            </a:r>
            <a:endParaRPr sz="1000">
              <a:latin typeface="Arial"/>
              <a:cs typeface="Arial"/>
            </a:endParaRPr>
          </a:p>
          <a:p>
            <a:pPr marL="12700" marR="123825">
              <a:lnSpc>
                <a:spcPct val="100000"/>
              </a:lnSpc>
              <a:spcBef>
                <a:spcPts val="900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Center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led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Project,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together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communities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mutual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helped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make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wiser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medica-</a:t>
            </a:r>
            <a:endParaRPr sz="1000">
              <a:latin typeface="Arial"/>
              <a:cs typeface="Arial"/>
            </a:endParaRPr>
          </a:p>
          <a:p>
            <a:pPr marL="12700" marR="36195">
              <a:lnSpc>
                <a:spcPct val="100000"/>
              </a:lnSpc>
            </a:pP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tions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useful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explore 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possibil-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ity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coming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not.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are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without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doctors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told 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us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we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would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our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whole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lives,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despite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diagnosis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schizoaffective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disorder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schizophrenia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 </a:t>
            </a:r>
            <a:r>
              <a:rPr dirty="0" sz="1000" spc="-10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medication-free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than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years.</a:t>
            </a:r>
            <a:endParaRPr sz="1000">
              <a:latin typeface="Arial"/>
              <a:cs typeface="Arial"/>
            </a:endParaRPr>
          </a:p>
          <a:p>
            <a:pPr marL="12700" marR="46990">
              <a:lnSpc>
                <a:spcPts val="1200"/>
              </a:lnSpc>
              <a:spcBef>
                <a:spcPts val="940"/>
              </a:spcBef>
            </a:pPr>
            <a:r>
              <a:rPr dirty="0" sz="1100" spc="-10" b="1" i="1">
                <a:solidFill>
                  <a:srgbClr val="231F20"/>
                </a:solidFill>
                <a:latin typeface="Trebuchet MS"/>
                <a:cs typeface="Trebuchet MS"/>
              </a:rPr>
              <a:t>This </a:t>
            </a:r>
            <a:r>
              <a:rPr dirty="0" sz="1100" spc="5" b="1" i="1">
                <a:solidFill>
                  <a:srgbClr val="231F20"/>
                </a:solidFill>
                <a:latin typeface="Trebuchet MS"/>
                <a:cs typeface="Trebuchet MS"/>
              </a:rPr>
              <a:t>guide </a:t>
            </a:r>
            <a:r>
              <a:rPr dirty="0" sz="1100" spc="-5" b="1" i="1">
                <a:solidFill>
                  <a:srgbClr val="231F20"/>
                </a:solidFill>
                <a:latin typeface="Trebuchet MS"/>
                <a:cs typeface="Trebuchet MS"/>
              </a:rPr>
              <a:t>brings </a:t>
            </a:r>
            <a:r>
              <a:rPr dirty="0" sz="1100" b="1" i="1">
                <a:solidFill>
                  <a:srgbClr val="231F20"/>
                </a:solidFill>
                <a:latin typeface="Trebuchet MS"/>
                <a:cs typeface="Trebuchet MS"/>
              </a:rPr>
              <a:t>together the </a:t>
            </a:r>
            <a:r>
              <a:rPr dirty="0" sz="1100" spc="-20" b="1" i="1">
                <a:solidFill>
                  <a:srgbClr val="231F20"/>
                </a:solidFill>
                <a:latin typeface="Trebuchet MS"/>
                <a:cs typeface="Trebuchet MS"/>
              </a:rPr>
              <a:t>best  </a:t>
            </a:r>
            <a:r>
              <a:rPr dirty="0" sz="1100" spc="10" b="1" i="1">
                <a:solidFill>
                  <a:srgbClr val="231F20"/>
                </a:solidFill>
                <a:latin typeface="Trebuchet MS"/>
                <a:cs typeface="Trebuchet MS"/>
              </a:rPr>
              <a:t>information </a:t>
            </a:r>
            <a:r>
              <a:rPr dirty="0" sz="1100" spc="-15" b="1" i="1">
                <a:solidFill>
                  <a:srgbClr val="231F20"/>
                </a:solidFill>
                <a:latin typeface="Trebuchet MS"/>
                <a:cs typeface="Trebuchet MS"/>
              </a:rPr>
              <a:t>we’ve </a:t>
            </a:r>
            <a:r>
              <a:rPr dirty="0" sz="1100" spc="25" b="1" i="1">
                <a:solidFill>
                  <a:srgbClr val="231F20"/>
                </a:solidFill>
                <a:latin typeface="Trebuchet MS"/>
                <a:cs typeface="Trebuchet MS"/>
              </a:rPr>
              <a:t>come </a:t>
            </a:r>
            <a:r>
              <a:rPr dirty="0" sz="1100" spc="-15" b="1" i="1">
                <a:solidFill>
                  <a:srgbClr val="231F20"/>
                </a:solidFill>
                <a:latin typeface="Trebuchet MS"/>
                <a:cs typeface="Trebuchet MS"/>
              </a:rPr>
              <a:t>across </a:t>
            </a:r>
            <a:r>
              <a:rPr dirty="0" sz="1100" spc="15" b="1" i="1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dirty="0" sz="1100" spc="-114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1100" spc="-5" b="1" i="1">
                <a:solidFill>
                  <a:srgbClr val="231F20"/>
                </a:solidFill>
                <a:latin typeface="Trebuchet MS"/>
                <a:cs typeface="Trebuchet MS"/>
              </a:rPr>
              <a:t>the  </a:t>
            </a:r>
            <a:r>
              <a:rPr dirty="0" sz="1100" b="1" i="1">
                <a:solidFill>
                  <a:srgbClr val="231F20"/>
                </a:solidFill>
                <a:latin typeface="Trebuchet MS"/>
                <a:cs typeface="Trebuchet MS"/>
              </a:rPr>
              <a:t>most </a:t>
            </a:r>
            <a:r>
              <a:rPr dirty="0" sz="1100" spc="5" b="1" i="1">
                <a:solidFill>
                  <a:srgbClr val="231F20"/>
                </a:solidFill>
                <a:latin typeface="Trebuchet MS"/>
                <a:cs typeface="Trebuchet MS"/>
              </a:rPr>
              <a:t>important </a:t>
            </a:r>
            <a:r>
              <a:rPr dirty="0" sz="1100" spc="-20" b="1" i="1">
                <a:solidFill>
                  <a:srgbClr val="231F20"/>
                </a:solidFill>
                <a:latin typeface="Trebuchet MS"/>
                <a:cs typeface="Trebuchet MS"/>
              </a:rPr>
              <a:t>lessons </a:t>
            </a:r>
            <a:r>
              <a:rPr dirty="0" sz="1100" spc="-15" b="1" i="1">
                <a:solidFill>
                  <a:srgbClr val="231F20"/>
                </a:solidFill>
                <a:latin typeface="Trebuchet MS"/>
                <a:cs typeface="Trebuchet MS"/>
              </a:rPr>
              <a:t>we’ve </a:t>
            </a:r>
            <a:r>
              <a:rPr dirty="0" sz="1100" spc="-5" b="1" i="1">
                <a:solidFill>
                  <a:srgbClr val="231F20"/>
                </a:solidFill>
                <a:latin typeface="Trebuchet MS"/>
                <a:cs typeface="Trebuchet MS"/>
              </a:rPr>
              <a:t>learned  </a:t>
            </a:r>
            <a:r>
              <a:rPr dirty="0" sz="1100" spc="-20" b="1" i="1">
                <a:solidFill>
                  <a:srgbClr val="231F20"/>
                </a:solidFill>
                <a:latin typeface="Trebuchet MS"/>
                <a:cs typeface="Trebuchet MS"/>
              </a:rPr>
              <a:t>at </a:t>
            </a:r>
            <a:r>
              <a:rPr dirty="0" sz="11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100" spc="-5" b="1" i="1">
                <a:solidFill>
                  <a:srgbClr val="231F20"/>
                </a:solidFill>
                <a:latin typeface="Trebuchet MS"/>
                <a:cs typeface="Trebuchet MS"/>
              </a:rPr>
              <a:t>Freedom </a:t>
            </a:r>
            <a:r>
              <a:rPr dirty="0" sz="1100" b="1" i="1">
                <a:solidFill>
                  <a:srgbClr val="231F20"/>
                </a:solidFill>
                <a:latin typeface="Trebuchet MS"/>
                <a:cs typeface="Trebuchet MS"/>
              </a:rPr>
              <a:t>Center </a:t>
            </a:r>
            <a:r>
              <a:rPr dirty="0" sz="1100" spc="15" b="1" i="1">
                <a:solidFill>
                  <a:srgbClr val="231F20"/>
                </a:solidFill>
                <a:latin typeface="Trebuchet MS"/>
                <a:cs typeface="Trebuchet MS"/>
              </a:rPr>
              <a:t>and </a:t>
            </a:r>
            <a:r>
              <a:rPr dirty="0" sz="1100" b="1" i="1">
                <a:solidFill>
                  <a:srgbClr val="231F20"/>
                </a:solidFill>
                <a:latin typeface="Trebuchet MS"/>
                <a:cs typeface="Trebuchet MS"/>
              </a:rPr>
              <a:t>the </a:t>
            </a:r>
            <a:r>
              <a:rPr dirty="0" sz="1100" spc="5" b="1" i="1">
                <a:solidFill>
                  <a:srgbClr val="231F20"/>
                </a:solidFill>
                <a:latin typeface="Trebuchet MS"/>
                <a:cs typeface="Trebuchet MS"/>
              </a:rPr>
              <a:t>Icarus  </a:t>
            </a:r>
            <a:r>
              <a:rPr dirty="0" sz="1100" spc="-15" b="1" i="1">
                <a:solidFill>
                  <a:srgbClr val="231F20"/>
                </a:solidFill>
                <a:latin typeface="Trebuchet MS"/>
                <a:cs typeface="Trebuchet MS"/>
              </a:rPr>
              <a:t>Project.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perfect,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invite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con-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tribute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experiences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research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future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editions,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guide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hope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dirty="0" sz="1000" spc="-1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helpful.</a:t>
            </a:r>
            <a:endParaRPr sz="1000">
              <a:latin typeface="Arial"/>
              <a:cs typeface="Arial"/>
            </a:endParaRPr>
          </a:p>
          <a:p>
            <a:pPr algn="r" marR="5715">
              <a:lnSpc>
                <a:spcPct val="100000"/>
              </a:lnSpc>
              <a:spcBef>
                <a:spcPts val="860"/>
              </a:spcBef>
            </a:pP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dirty="0" sz="1000" spc="-1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Hall</a:t>
            </a:r>
            <a:endParaRPr sz="1000">
              <a:latin typeface="Arial"/>
              <a:cs typeface="Arial"/>
            </a:endParaRPr>
          </a:p>
          <a:p>
            <a:pPr algn="r" marR="31115">
              <a:lnSpc>
                <a:spcPct val="100000"/>
              </a:lnSpc>
              <a:spcBef>
                <a:spcPts val="765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28678"/>
            <a:ext cx="1352550" cy="3276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25" b="0">
                <a:latin typeface="Arial"/>
                <a:cs typeface="Arial"/>
              </a:rPr>
              <a:t>Introduction:</a:t>
            </a:r>
            <a:endParaRPr sz="19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824738"/>
            <a:ext cx="2686050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3815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War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Drugs,  which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keeps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illegal,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overflows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our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prisons,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hasn’t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ended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use.Then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there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acceptable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like alcohol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tobacco,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advertised everywhere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promises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happiness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success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causing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widespread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addiction, 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disease,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death.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Legal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prescription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such 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stimulants,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pain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killers,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anti-anxiety</a:t>
            </a:r>
            <a:r>
              <a:rPr dirty="0" sz="1000" spc="-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pills</a:t>
            </a:r>
            <a:endParaRPr sz="1000">
              <a:latin typeface="Arial"/>
              <a:cs typeface="Arial"/>
            </a:endParaRPr>
          </a:p>
          <a:p>
            <a:pPr marL="12700" marR="118110">
              <a:lnSpc>
                <a:spcPct val="100000"/>
              </a:lnSpc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just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addictive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risky </a:t>
            </a:r>
            <a:r>
              <a:rPr dirty="0" sz="1000" spc="-12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street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highs, 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doctor’s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seal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approval.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And then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there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neuroleptics,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lithium,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anti-convulsant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risky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effects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but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manage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dampen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consciousness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when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feel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control,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 call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“anti-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psychotics”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“mood-stabilizers.”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4225165"/>
            <a:ext cx="256794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picture,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lives are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often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stake,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whether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addiction,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adverse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effects,</a:t>
            </a:r>
            <a:r>
              <a:rPr dirty="0" sz="1000" spc="-19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340" y="5027625"/>
            <a:ext cx="1508759" cy="2274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33069" y="750980"/>
            <a:ext cx="4194810" cy="60833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1800" spc="-245">
                <a:solidFill>
                  <a:srgbClr val="231F20"/>
                </a:solidFill>
                <a:latin typeface="Cambria"/>
                <a:cs typeface="Cambria"/>
              </a:rPr>
              <a:t>We </a:t>
            </a:r>
            <a:r>
              <a:rPr dirty="0" sz="1800" spc="-155">
                <a:solidFill>
                  <a:srgbClr val="231F20"/>
                </a:solidFill>
                <a:latin typeface="Cambria"/>
                <a:cs typeface="Cambria"/>
              </a:rPr>
              <a:t>live </a:t>
            </a:r>
            <a:r>
              <a:rPr dirty="0" sz="1800" spc="-130">
                <a:solidFill>
                  <a:srgbClr val="231F20"/>
                </a:solidFill>
                <a:latin typeface="Cambria"/>
                <a:cs typeface="Cambria"/>
              </a:rPr>
              <a:t>in </a:t>
            </a:r>
            <a:r>
              <a:rPr dirty="0" sz="1800" spc="-195">
                <a:solidFill>
                  <a:srgbClr val="231F20"/>
                </a:solidFill>
                <a:latin typeface="Cambria"/>
                <a:cs typeface="Cambria"/>
              </a:rPr>
              <a:t>a </a:t>
            </a:r>
            <a:r>
              <a:rPr dirty="0" sz="1800" spc="-170">
                <a:solidFill>
                  <a:srgbClr val="231F20"/>
                </a:solidFill>
                <a:latin typeface="Cambria"/>
                <a:cs typeface="Cambria"/>
              </a:rPr>
              <a:t>world</a:t>
            </a:r>
            <a:r>
              <a:rPr dirty="0" sz="1800" spc="-2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140">
                <a:solidFill>
                  <a:srgbClr val="231F20"/>
                </a:solidFill>
                <a:latin typeface="Cambria"/>
                <a:cs typeface="Cambria"/>
              </a:rPr>
              <a:t>that,</a:t>
            </a:r>
            <a:endParaRPr sz="1800">
              <a:latin typeface="Cambria"/>
              <a:cs typeface="Cambria"/>
            </a:endParaRPr>
          </a:p>
          <a:p>
            <a:pPr marL="2170430">
              <a:lnSpc>
                <a:spcPct val="100000"/>
              </a:lnSpc>
              <a:spcBef>
                <a:spcPts val="135"/>
              </a:spcBef>
            </a:pPr>
            <a:r>
              <a:rPr dirty="0" sz="1800" spc="-180">
                <a:solidFill>
                  <a:srgbClr val="231F20"/>
                </a:solidFill>
                <a:latin typeface="Cambria"/>
                <a:cs typeface="Cambria"/>
              </a:rPr>
              <a:t>when </a:t>
            </a:r>
            <a:r>
              <a:rPr dirty="0" sz="1800" spc="-145">
                <a:solidFill>
                  <a:srgbClr val="231F20"/>
                </a:solidFill>
                <a:latin typeface="Cambria"/>
                <a:cs typeface="Cambria"/>
              </a:rPr>
              <a:t>it </a:t>
            </a:r>
            <a:r>
              <a:rPr dirty="0" sz="1800" spc="-165">
                <a:solidFill>
                  <a:srgbClr val="231F20"/>
                </a:solidFill>
                <a:latin typeface="Cambria"/>
                <a:cs typeface="Cambria"/>
              </a:rPr>
              <a:t>comes </a:t>
            </a:r>
            <a:r>
              <a:rPr dirty="0" sz="1800" spc="-150">
                <a:solidFill>
                  <a:srgbClr val="231F20"/>
                </a:solidFill>
                <a:latin typeface="Cambria"/>
                <a:cs typeface="Cambria"/>
              </a:rPr>
              <a:t>to</a:t>
            </a:r>
            <a:r>
              <a:rPr dirty="0" sz="1800" spc="40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135">
                <a:solidFill>
                  <a:srgbClr val="231F20"/>
                </a:solidFill>
                <a:latin typeface="Cambria"/>
                <a:cs typeface="Cambria"/>
              </a:rPr>
              <a:t>drugs,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63900" y="1351055"/>
            <a:ext cx="2664460" cy="3230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60170">
              <a:lnSpc>
                <a:spcPct val="100000"/>
              </a:lnSpc>
              <a:spcBef>
                <a:spcPts val="100"/>
              </a:spcBef>
            </a:pPr>
            <a:r>
              <a:rPr dirty="0" sz="1800" spc="-145">
                <a:solidFill>
                  <a:srgbClr val="231F20"/>
                </a:solidFill>
                <a:latin typeface="Cambria"/>
                <a:cs typeface="Cambria"/>
              </a:rPr>
              <a:t>is </a:t>
            </a:r>
            <a:r>
              <a:rPr dirty="0" sz="1800" spc="-150">
                <a:solidFill>
                  <a:srgbClr val="231F20"/>
                </a:solidFill>
                <a:latin typeface="Cambria"/>
                <a:cs typeface="Cambria"/>
              </a:rPr>
              <a:t>quite</a:t>
            </a:r>
            <a:r>
              <a:rPr dirty="0" sz="1800" spc="-145">
                <a:solidFill>
                  <a:srgbClr val="231F20"/>
                </a:solidFill>
                <a:latin typeface="Cambria"/>
                <a:cs typeface="Cambria"/>
              </a:rPr>
              <a:t> </a:t>
            </a:r>
            <a:r>
              <a:rPr dirty="0" sz="1800" spc="-175">
                <a:solidFill>
                  <a:srgbClr val="231F20"/>
                </a:solidFill>
                <a:latin typeface="Cambria"/>
                <a:cs typeface="Cambria"/>
              </a:rPr>
              <a:t>crazy.</a:t>
            </a:r>
            <a:endParaRPr sz="18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1789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along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crisis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madness.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Combined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confusing </a:t>
            </a:r>
            <a:r>
              <a:rPr dirty="0" sz="1000" spc="-105">
                <a:solidFill>
                  <a:srgbClr val="231F20"/>
                </a:solidFill>
                <a:latin typeface="Arial"/>
                <a:cs typeface="Arial"/>
              </a:rPr>
              <a:t>messages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society about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result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lot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fear.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become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angels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demons.We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stay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 them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costs,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get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costs.We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look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risks,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we’re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too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frightened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look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risks 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all.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compromise: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it’s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black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white,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25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0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nothing.</a:t>
            </a:r>
            <a:endParaRPr sz="10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  <a:spcBef>
                <a:spcPts val="900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easy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fall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absolutist thinking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when </a:t>
            </a:r>
            <a:r>
              <a:rPr dirty="0" sz="1000" spc="40">
                <a:solidFill>
                  <a:srgbClr val="231F20"/>
                </a:solidFill>
                <a:latin typeface="Arial"/>
                <a:cs typeface="Arial"/>
              </a:rPr>
              <a:t>it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comes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Pro-drug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advocates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focus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psychosis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extreme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emotional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states,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while anti-drug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advocates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focus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risks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000" spc="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belief</a:t>
            </a:r>
            <a:endParaRPr sz="1000">
              <a:latin typeface="Arial"/>
              <a:cs typeface="Arial"/>
            </a:endParaRPr>
          </a:p>
          <a:p>
            <a:pPr marL="12700" marR="114300">
              <a:lnSpc>
                <a:spcPts val="1200"/>
              </a:lnSpc>
              <a:spcBef>
                <a:spcPts val="40"/>
              </a:spcBef>
            </a:pP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guide,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philosophy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our pro-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treatment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choice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Freedom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Center 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Icarus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Project,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either-or thinking  </a:t>
            </a:r>
            <a:r>
              <a:rPr dirty="0" sz="900" spc="25" b="1" i="1">
                <a:solidFill>
                  <a:srgbClr val="231F20"/>
                </a:solidFill>
                <a:latin typeface="Trebuchet MS"/>
                <a:cs typeface="Trebuchet MS"/>
              </a:rPr>
              <a:t>around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drugs </a:t>
            </a:r>
            <a:r>
              <a:rPr dirty="0" sz="900" spc="-25" b="1" i="1">
                <a:solidFill>
                  <a:srgbClr val="231F20"/>
                </a:solidFill>
                <a:latin typeface="Trebuchet MS"/>
                <a:cs typeface="Trebuchet MS"/>
              </a:rPr>
              <a:t>is </a:t>
            </a:r>
            <a:r>
              <a:rPr dirty="0" sz="900" b="1" i="1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dirty="0" sz="900" spc="5" b="1" i="1">
                <a:solidFill>
                  <a:srgbClr val="231F20"/>
                </a:solidFill>
                <a:latin typeface="Trebuchet MS"/>
                <a:cs typeface="Trebuchet MS"/>
              </a:rPr>
              <a:t>big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part </a:t>
            </a:r>
            <a:r>
              <a:rPr dirty="0" sz="900" spc="35" b="1" i="1">
                <a:solidFill>
                  <a:srgbClr val="231F20"/>
                </a:solidFill>
                <a:latin typeface="Trebuchet MS"/>
                <a:cs typeface="Trebuchet MS"/>
              </a:rPr>
              <a:t>of </a:t>
            </a:r>
            <a:r>
              <a:rPr dirty="0" sz="900" spc="10" b="1" i="1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dirty="0" sz="900" spc="185" b="1" i="1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dirty="0" sz="900" spc="15" b="1" i="1">
                <a:solidFill>
                  <a:srgbClr val="231F20"/>
                </a:solidFill>
                <a:latin typeface="Trebuchet MS"/>
                <a:cs typeface="Trebuchet MS"/>
              </a:rPr>
              <a:t>problem.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15160" y="5027625"/>
            <a:ext cx="4174692" cy="2274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57200" y="7386321"/>
            <a:ext cx="952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766434"/>
            <a:ext cx="2754630" cy="656970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158115">
              <a:lnSpc>
                <a:spcPts val="1180"/>
              </a:lnSpc>
              <a:spcBef>
                <a:spcPts val="155"/>
              </a:spcBef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Absolutist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approaches </a:t>
            </a:r>
            <a:r>
              <a:rPr dirty="0" sz="1000" spc="3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sex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education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teach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abstinence,“just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say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no,”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way </a:t>
            </a:r>
            <a:r>
              <a:rPr dirty="0" sz="1000" spc="15">
                <a:solidFill>
                  <a:srgbClr val="231F20"/>
                </a:solidFill>
                <a:latin typeface="Arial"/>
                <a:cs typeface="Arial"/>
              </a:rPr>
              <a:t>for 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everyone.These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work for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most,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follow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model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can 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end up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being judged,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dirty="0" sz="1000" spc="2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helped.</a:t>
            </a:r>
            <a:endParaRPr sz="1000">
              <a:latin typeface="Arial"/>
              <a:cs typeface="Arial"/>
            </a:endParaRPr>
          </a:p>
          <a:p>
            <a:pPr marL="12700" marR="13335">
              <a:lnSpc>
                <a:spcPts val="1180"/>
              </a:lnSpc>
              <a:spcBef>
                <a:spcPts val="875"/>
              </a:spcBef>
            </a:pP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“Harm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reduction”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different: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pragmatic,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dogmatic.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an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international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movement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in community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health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education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recognizes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single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solution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each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person,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universal standard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“success”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“failure.”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Getting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rid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problem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not 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necessarily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only </a:t>
            </a:r>
            <a:r>
              <a:rPr dirty="0" sz="1000" spc="-90">
                <a:solidFill>
                  <a:srgbClr val="231F20"/>
                </a:solidFill>
                <a:latin typeface="Arial"/>
                <a:cs typeface="Arial"/>
              </a:rPr>
              <a:t>way.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Instead,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reduction 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accepts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where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educates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make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informed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choices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calculated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trade-offs 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reduce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risk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increase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wellness.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need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information,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options,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resources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support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so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they 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move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towards healthier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own 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pace and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dirty="0" sz="1000" spc="-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terms.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99"/>
              </a:lnSpc>
              <a:spcBef>
                <a:spcPts val="775"/>
              </a:spcBef>
            </a:pP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Applying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philosophy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mental  health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new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growing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approach.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means 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always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trying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eliminate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“symptoms” </a:t>
            </a:r>
            <a:r>
              <a:rPr dirty="0" sz="1000" spc="45">
                <a:solidFill>
                  <a:srgbClr val="231F20"/>
                </a:solidFill>
                <a:latin typeface="Arial"/>
                <a:cs typeface="Arial"/>
              </a:rPr>
              <a:t>or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discontinue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medications. </a:t>
            </a:r>
            <a:r>
              <a:rPr dirty="0" sz="1000" spc="2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recognizes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are already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psychiatric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already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trying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come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off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them,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already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living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with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symptoms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complicated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reality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true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help,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judgment.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Harm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encourages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balancing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risks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involved: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extreme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states,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 well</a:t>
            </a:r>
            <a:endParaRPr sz="1000">
              <a:latin typeface="Arial"/>
              <a:cs typeface="Arial"/>
            </a:endParaRPr>
          </a:p>
          <a:p>
            <a:pPr marL="12700" marR="106680">
              <a:lnSpc>
                <a:spcPct val="100000"/>
              </a:lnSpc>
              <a:spcBef>
                <a:spcPts val="5"/>
              </a:spcBef>
            </a:pP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treatments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such </a:t>
            </a:r>
            <a:r>
              <a:rPr dirty="0" sz="1000" spc="-114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adverse 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drug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effects,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disempowering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labels,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traumatic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hospitalization.</a:t>
            </a:r>
            <a:endParaRPr sz="1000">
              <a:latin typeface="Arial"/>
              <a:cs typeface="Arial"/>
            </a:endParaRPr>
          </a:p>
          <a:p>
            <a:pPr marL="12700" marR="35560">
              <a:lnSpc>
                <a:spcPct val="100000"/>
              </a:lnSpc>
              <a:spcBef>
                <a:spcPts val="915"/>
              </a:spcBef>
            </a:pP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Making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decisions </a:t>
            </a:r>
            <a:r>
              <a:rPr dirty="0" sz="1000" spc="-75">
                <a:solidFill>
                  <a:srgbClr val="231F20"/>
                </a:solidFill>
                <a:latin typeface="Arial"/>
                <a:cs typeface="Arial"/>
              </a:rPr>
              <a:t>means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looking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honestly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sides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30">
                <a:solidFill>
                  <a:srgbClr val="231F20"/>
                </a:solidFill>
                <a:latin typeface="Arial"/>
                <a:cs typeface="Arial"/>
              </a:rPr>
              <a:t>equation: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drugs 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feels </a:t>
            </a:r>
            <a:r>
              <a:rPr dirty="0" sz="1000" spc="10">
                <a:solidFill>
                  <a:srgbClr val="231F20"/>
                </a:solidFill>
                <a:latin typeface="Arial"/>
                <a:cs typeface="Arial"/>
              </a:rPr>
              <a:t>out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5">
                <a:solidFill>
                  <a:srgbClr val="231F20"/>
                </a:solidFill>
                <a:latin typeface="Arial"/>
                <a:cs typeface="Arial"/>
              </a:rPr>
              <a:t>control,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how  risky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those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same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drugs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might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be,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role of 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options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alternatives.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decisions become 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a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process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experimentation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learning,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including 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learning </a:t>
            </a:r>
            <a:r>
              <a:rPr dirty="0" sz="100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mistakes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changing 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dirty="0" sz="1000" spc="-65">
                <a:solidFill>
                  <a:srgbClr val="231F20"/>
                </a:solidFill>
                <a:latin typeface="Arial"/>
                <a:cs typeface="Arial"/>
              </a:rPr>
              <a:t>goals </a:t>
            </a:r>
            <a:r>
              <a:rPr dirty="0" sz="1000" spc="-50">
                <a:solidFill>
                  <a:srgbClr val="231F20"/>
                </a:solidFill>
                <a:latin typeface="Arial"/>
                <a:cs typeface="Arial"/>
              </a:rPr>
              <a:t>along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85">
                <a:solidFill>
                  <a:srgbClr val="231F20"/>
                </a:solidFill>
                <a:latin typeface="Arial"/>
                <a:cs typeface="Arial"/>
              </a:rPr>
              <a:t>way.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Harm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reduction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accepts  </a:t>
            </a:r>
            <a:r>
              <a:rPr dirty="0" sz="1000" spc="-35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this,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believing </a:t>
            </a:r>
            <a:r>
              <a:rPr dirty="0" sz="1000" spc="-5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70">
                <a:solidFill>
                  <a:srgbClr val="231F20"/>
                </a:solidFill>
                <a:latin typeface="Arial"/>
                <a:cs typeface="Arial"/>
              </a:rPr>
              <a:t>essence </a:t>
            </a:r>
            <a:r>
              <a:rPr dirty="0" sz="1000" spc="-1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000" spc="-80">
                <a:solidFill>
                  <a:srgbClr val="231F20"/>
                </a:solidFill>
                <a:latin typeface="Arial"/>
                <a:cs typeface="Arial"/>
              </a:rPr>
              <a:t>any </a:t>
            </a:r>
            <a:r>
              <a:rPr dirty="0" sz="1000" spc="-40">
                <a:solidFill>
                  <a:srgbClr val="231F20"/>
                </a:solidFill>
                <a:latin typeface="Arial"/>
                <a:cs typeface="Arial"/>
              </a:rPr>
              <a:t>healthy  </a:t>
            </a: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life </a:t>
            </a:r>
            <a:r>
              <a:rPr dirty="0" sz="1000" spc="-5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000" spc="-1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000" spc="-45">
                <a:solidFill>
                  <a:srgbClr val="231F20"/>
                </a:solidFill>
                <a:latin typeface="Arial"/>
                <a:cs typeface="Arial"/>
              </a:rPr>
              <a:t>capacity </a:t>
            </a:r>
            <a:r>
              <a:rPr dirty="0" sz="1000" spc="3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000" spc="-6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dirty="0" sz="1000" spc="-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000" spc="-25">
                <a:solidFill>
                  <a:srgbClr val="231F20"/>
                </a:solidFill>
                <a:latin typeface="Arial"/>
                <a:cs typeface="Arial"/>
              </a:rPr>
              <a:t>empowered.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49019"/>
            <a:ext cx="307276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4"/>
              <a:t>Harm </a:t>
            </a:r>
            <a:r>
              <a:rPr dirty="0" sz="1800" spc="-190"/>
              <a:t>Reduction </a:t>
            </a:r>
            <a:r>
              <a:rPr dirty="0" sz="1800" spc="-175"/>
              <a:t>For </a:t>
            </a:r>
            <a:r>
              <a:rPr dirty="0" sz="1800" spc="-210"/>
              <a:t>Mental</a:t>
            </a:r>
            <a:r>
              <a:rPr dirty="0" sz="1800" spc="-204"/>
              <a:t> </a:t>
            </a:r>
            <a:r>
              <a:rPr dirty="0" sz="1800" spc="-180"/>
              <a:t>Health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3364991" y="833640"/>
            <a:ext cx="2807208" cy="6468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835650" y="7386308"/>
            <a:ext cx="9525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2019-12-14T16:13:34Z</dcterms:created>
  <dcterms:modified xsi:type="dcterms:W3CDTF">2019-12-14T16:13:34Z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2019-11-18T00:00:00Z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2019-12-14T00:00:00Z</vt:filetime>
  </property>
</Properties>
</file>